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256" r:id="rId2"/>
    <p:sldId id="288" r:id="rId3"/>
    <p:sldId id="289" r:id="rId4"/>
    <p:sldId id="290" r:id="rId5"/>
    <p:sldId id="291" r:id="rId6"/>
    <p:sldId id="292" r:id="rId7"/>
    <p:sldId id="294" r:id="rId8"/>
    <p:sldId id="352" r:id="rId9"/>
    <p:sldId id="353" r:id="rId10"/>
    <p:sldId id="354" r:id="rId11"/>
    <p:sldId id="355" r:id="rId12"/>
    <p:sldId id="356" r:id="rId13"/>
    <p:sldId id="357" r:id="rId14"/>
    <p:sldId id="358" r:id="rId15"/>
    <p:sldId id="359" r:id="rId16"/>
    <p:sldId id="258" r:id="rId17"/>
    <p:sldId id="267" r:id="rId18"/>
    <p:sldId id="261" r:id="rId19"/>
    <p:sldId id="262" r:id="rId20"/>
    <p:sldId id="263" r:id="rId21"/>
    <p:sldId id="301" r:id="rId22"/>
    <p:sldId id="313" r:id="rId23"/>
    <p:sldId id="314" r:id="rId24"/>
    <p:sldId id="315" r:id="rId25"/>
    <p:sldId id="293" r:id="rId26"/>
    <p:sldId id="264" r:id="rId27"/>
    <p:sldId id="268" r:id="rId28"/>
    <p:sldId id="306" r:id="rId29"/>
    <p:sldId id="364" r:id="rId30"/>
    <p:sldId id="312" r:id="rId31"/>
    <p:sldId id="307" r:id="rId32"/>
    <p:sldId id="308" r:id="rId33"/>
    <p:sldId id="309" r:id="rId34"/>
    <p:sldId id="311" r:id="rId35"/>
    <p:sldId id="276" r:id="rId36"/>
    <p:sldId id="277" r:id="rId37"/>
    <p:sldId id="278" r:id="rId38"/>
    <p:sldId id="279" r:id="rId39"/>
    <p:sldId id="351" r:id="rId40"/>
    <p:sldId id="302" r:id="rId41"/>
    <p:sldId id="303" r:id="rId42"/>
    <p:sldId id="304" r:id="rId43"/>
    <p:sldId id="305" r:id="rId44"/>
    <p:sldId id="360" r:id="rId45"/>
    <p:sldId id="361" r:id="rId46"/>
    <p:sldId id="299" r:id="rId47"/>
    <p:sldId id="300" r:id="rId48"/>
    <p:sldId id="295" r:id="rId49"/>
    <p:sldId id="363" r:id="rId50"/>
    <p:sldId id="296" r:id="rId51"/>
    <p:sldId id="257" r:id="rId52"/>
    <p:sldId id="25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EC7"/>
    <a:srgbClr val="215FC3"/>
    <a:srgbClr val="82AAEA"/>
    <a:srgbClr val="4890D0"/>
    <a:srgbClr val="33B2E2"/>
    <a:srgbClr val="79E5FF"/>
    <a:srgbClr val="3A78DE"/>
    <a:srgbClr val="BBEFE9"/>
    <a:srgbClr val="EFFCFA"/>
    <a:srgbClr val="8BE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28" autoAdjust="0"/>
    <p:restoredTop sz="81393"/>
  </p:normalViewPr>
  <p:slideViewPr>
    <p:cSldViewPr snapToGrid="0">
      <p:cViewPr varScale="1">
        <p:scale>
          <a:sx n="58" d="100"/>
          <a:sy n="58" d="100"/>
        </p:scale>
        <p:origin x="22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ata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D1C4A06-6C13-F34D-A284-D53B885CF8D8}" type="doc">
      <dgm:prSet loTypeId="urn:microsoft.com/office/officeart/2008/layout/HorizontalMultiLevelHierarchy#1" loCatId="" qsTypeId="urn:microsoft.com/office/officeart/2005/8/quickstyle/simple3#1" qsCatId="simple" csTypeId="urn:microsoft.com/office/officeart/2005/8/colors/colorful2#1" csCatId="colorful" phldr="1"/>
      <dgm:spPr/>
      <dgm:t>
        <a:bodyPr/>
        <a:lstStyle/>
        <a:p>
          <a:endParaRPr lang="zh-CN" altLang="en-US"/>
        </a:p>
      </dgm:t>
    </dgm:pt>
    <dgm:pt modelId="{0BF8F4C6-4068-234E-BB68-B79E5C8C6A38}">
      <dgm:prSet phldrT="[文本]">
        <dgm:style>
          <a:lnRef idx="2">
            <a:schemeClr val="accent1"/>
          </a:lnRef>
          <a:fillRef idx="1">
            <a:schemeClr val="lt1"/>
          </a:fillRef>
          <a:effectRef idx="0">
            <a:schemeClr val="accent1"/>
          </a:effectRef>
          <a:fontRef idx="minor">
            <a:schemeClr val="dk1"/>
          </a:fontRef>
        </dgm:style>
      </dgm:prSet>
      <dgm:spPr>
        <a:ln w="25400"/>
      </dgm:spPr>
      <dgm:t>
        <a:bodyPr vert="eaVert"/>
        <a:lstStyle/>
        <a:p>
          <a:r>
            <a:rPr lang="en-US"/>
            <a:t>RL</a:t>
          </a:r>
          <a:endParaRPr lang="zh-CN" altLang="en-US"/>
        </a:p>
      </dgm:t>
    </dgm:pt>
    <dgm:pt modelId="{36CECE94-E93E-8040-B590-B3720133FA68}" type="parTrans" cxnId="{20D88D42-013E-DC44-A840-CAC60D347AF6}">
      <dgm:prSet/>
      <dgm:spPr/>
      <dgm:t>
        <a:bodyPr/>
        <a:lstStyle/>
        <a:p>
          <a:endParaRPr lang="zh-CN" altLang="en-US"/>
        </a:p>
      </dgm:t>
    </dgm:pt>
    <dgm:pt modelId="{9F44E7DB-3B24-6C43-9284-DDD28C419ECF}" type="sibTrans" cxnId="{20D88D42-013E-DC44-A840-CAC60D347AF6}">
      <dgm:prSet/>
      <dgm:spPr/>
      <dgm:t>
        <a:bodyPr/>
        <a:lstStyle/>
        <a:p>
          <a:endParaRPr lang="zh-CN" altLang="en-US"/>
        </a:p>
      </dgm:t>
    </dgm:pt>
    <dgm:pt modelId="{42A094D2-CC9E-EF4B-BC3A-B8B6306DE7BC}">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zh-CN" altLang="en-US" sz="1400">
              <a:latin typeface="Microsoft YaHei" panose="020B0503020204020204" pitchFamily="34" charset="-122"/>
              <a:ea typeface="Microsoft YaHei" panose="020B0503020204020204" pitchFamily="34" charset="-122"/>
            </a:rPr>
            <a:t>两部分</a:t>
          </a:r>
        </a:p>
      </dgm:t>
    </dgm:pt>
    <dgm:pt modelId="{EF7182D3-8E0B-2E48-9C06-3A1967D4B9CE}" type="parTrans" cxnId="{A6F28C1C-BE57-E949-8B14-8909714B168E}">
      <dgm:prSet/>
      <dgm:spPr/>
      <dgm:t>
        <a:bodyPr/>
        <a:lstStyle/>
        <a:p>
          <a:endParaRPr lang="zh-CN" altLang="en-US"/>
        </a:p>
      </dgm:t>
    </dgm:pt>
    <dgm:pt modelId="{7D5B07FC-E500-0943-A874-FAED926F4CAB}" type="sibTrans" cxnId="{A6F28C1C-BE57-E949-8B14-8909714B168E}">
      <dgm:prSet/>
      <dgm:spPr/>
      <dgm:t>
        <a:bodyPr/>
        <a:lstStyle/>
        <a:p>
          <a:endParaRPr lang="zh-CN" altLang="en-US"/>
        </a:p>
      </dgm:t>
    </dgm:pt>
    <dgm:pt modelId="{D9F4833B-87A1-164E-8D15-E7196F8DF2F0}">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Agent</a:t>
          </a:r>
          <a:r>
            <a:rPr lang="zh-CN" sz="1000" b="0">
              <a:latin typeface="Microsoft YaHei" panose="020B0503020204020204" pitchFamily="34" charset="-122"/>
              <a:ea typeface="Microsoft YaHei" panose="020B0503020204020204" pitchFamily="34" charset="-122"/>
            </a:rPr>
            <a:t>智能主体</a:t>
          </a:r>
        </a:p>
      </dgm:t>
    </dgm:pt>
    <dgm:pt modelId="{A6BDF5EE-B656-464A-A30C-A04CE5D4B006}" type="parTrans" cxnId="{8BC4F8AE-8BC4-3D43-8872-7B636AE12B87}">
      <dgm:prSet/>
      <dgm:spPr/>
      <dgm:t>
        <a:bodyPr/>
        <a:lstStyle/>
        <a:p>
          <a:endParaRPr lang="zh-CN" altLang="en-US"/>
        </a:p>
      </dgm:t>
    </dgm:pt>
    <dgm:pt modelId="{45FB0E25-9318-7C44-9ABC-8089B16B1205}" type="sibTrans" cxnId="{8BC4F8AE-8BC4-3D43-8872-7B636AE12B87}">
      <dgm:prSet/>
      <dgm:spPr/>
      <dgm:t>
        <a:bodyPr/>
        <a:lstStyle/>
        <a:p>
          <a:endParaRPr lang="zh-CN" altLang="en-US"/>
        </a:p>
      </dgm:t>
    </dgm:pt>
    <dgm:pt modelId="{97AF57CB-4730-D749-B1FA-22ABBE2A826D}">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Environment</a:t>
          </a:r>
          <a:r>
            <a:rPr lang="zh-CN" sz="1000" b="0">
              <a:latin typeface="Microsoft YaHei" panose="020B0503020204020204" pitchFamily="34" charset="-122"/>
              <a:ea typeface="Microsoft YaHei" panose="020B0503020204020204" pitchFamily="34" charset="-122"/>
            </a:rPr>
            <a:t>环境</a:t>
          </a:r>
        </a:p>
      </dgm:t>
    </dgm:pt>
    <dgm:pt modelId="{C049DBA3-0C3A-0E41-AE49-B54324CA8FD4}" type="parTrans" cxnId="{815AD261-2408-ED4B-8A8A-E841F8A04967}">
      <dgm:prSet/>
      <dgm:spPr/>
      <dgm:t>
        <a:bodyPr/>
        <a:lstStyle/>
        <a:p>
          <a:endParaRPr lang="zh-CN" altLang="en-US"/>
        </a:p>
      </dgm:t>
    </dgm:pt>
    <dgm:pt modelId="{03348C55-CFD5-ED4A-8393-0D5309B6C0B6}" type="sibTrans" cxnId="{815AD261-2408-ED4B-8A8A-E841F8A04967}">
      <dgm:prSet/>
      <dgm:spPr/>
      <dgm:t>
        <a:bodyPr/>
        <a:lstStyle/>
        <a:p>
          <a:endParaRPr lang="zh-CN" altLang="en-US"/>
        </a:p>
      </dgm:t>
    </dgm:pt>
    <dgm:pt modelId="{E1ADC070-513A-374E-890D-82472875F019}">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zh-CN" altLang="en-US" sz="1400">
              <a:latin typeface="Microsoft YaHei" panose="020B0503020204020204" pitchFamily="34" charset="-122"/>
              <a:ea typeface="Microsoft YaHei" panose="020B0503020204020204" pitchFamily="34" charset="-122"/>
            </a:rPr>
            <a:t>三要素</a:t>
          </a:r>
        </a:p>
      </dgm:t>
    </dgm:pt>
    <dgm:pt modelId="{B8B68B67-C912-0E4A-B4C6-949C68391157}" type="parTrans" cxnId="{F34903F1-05F8-4044-BFB9-E3D727247088}">
      <dgm:prSet/>
      <dgm:spPr/>
      <dgm:t>
        <a:bodyPr/>
        <a:lstStyle/>
        <a:p>
          <a:endParaRPr lang="zh-CN" altLang="en-US"/>
        </a:p>
      </dgm:t>
    </dgm:pt>
    <dgm:pt modelId="{C7630470-9919-0940-B5F4-48F799A904E3}" type="sibTrans" cxnId="{F34903F1-05F8-4044-BFB9-E3D727247088}">
      <dgm:prSet/>
      <dgm:spPr/>
      <dgm:t>
        <a:bodyPr/>
        <a:lstStyle/>
        <a:p>
          <a:endParaRPr lang="zh-CN" altLang="en-US"/>
        </a:p>
      </dgm:t>
    </dgm:pt>
    <dgm:pt modelId="{5E8F92E5-5430-AE4F-A179-117402DC0839}">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900" b="0" dirty="0">
              <a:latin typeface="Microsoft YaHei" panose="020B0503020204020204" pitchFamily="34" charset="-122"/>
              <a:ea typeface="Microsoft YaHei" panose="020B0503020204020204" pitchFamily="34" charset="-122"/>
            </a:rPr>
            <a:t>State</a:t>
          </a:r>
          <a:r>
            <a:rPr lang="zh-CN" sz="900" b="0" dirty="0">
              <a:latin typeface="Microsoft YaHei" panose="020B0503020204020204" pitchFamily="34" charset="-122"/>
              <a:ea typeface="Microsoft YaHei" panose="020B0503020204020204" pitchFamily="34" charset="-122"/>
            </a:rPr>
            <a:t>状态</a:t>
          </a:r>
          <a:r>
            <a:rPr lang="en-US" sz="900" b="0" dirty="0">
              <a:latin typeface="Microsoft YaHei" panose="020B0503020204020204" pitchFamily="34" charset="-122"/>
              <a:ea typeface="Microsoft YaHei" panose="020B0503020204020204" pitchFamily="34" charset="-122"/>
            </a:rPr>
            <a:t>/observation</a:t>
          </a:r>
          <a:r>
            <a:rPr lang="zh-CN" sz="900" b="0" dirty="0">
              <a:latin typeface="Microsoft YaHei" panose="020B0503020204020204" pitchFamily="34" charset="-122"/>
              <a:ea typeface="Microsoft YaHei" panose="020B0503020204020204" pitchFamily="34" charset="-122"/>
            </a:rPr>
            <a:t>观测值</a:t>
          </a:r>
        </a:p>
      </dgm:t>
    </dgm:pt>
    <dgm:pt modelId="{B9831B2A-53DA-6340-B7B0-6BD2C63A69AC}" type="parTrans" cxnId="{09073134-948F-284C-92EC-D6B17AA7156E}">
      <dgm:prSet/>
      <dgm:spPr/>
      <dgm:t>
        <a:bodyPr/>
        <a:lstStyle/>
        <a:p>
          <a:endParaRPr lang="zh-CN" altLang="en-US"/>
        </a:p>
      </dgm:t>
    </dgm:pt>
    <dgm:pt modelId="{6593C708-1CE1-4B4E-A055-8EF99795990F}" type="sibTrans" cxnId="{09073134-948F-284C-92EC-D6B17AA7156E}">
      <dgm:prSet/>
      <dgm:spPr/>
      <dgm:t>
        <a:bodyPr/>
        <a:lstStyle/>
        <a:p>
          <a:endParaRPr lang="zh-CN" altLang="en-US"/>
        </a:p>
      </dgm:t>
    </dgm:pt>
    <dgm:pt modelId="{CF378B99-7784-7F43-819C-45BFE94F29D6}">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Action</a:t>
          </a:r>
          <a:r>
            <a:rPr lang="zh-CN" sz="1000" b="0">
              <a:latin typeface="Microsoft YaHei" panose="020B0503020204020204" pitchFamily="34" charset="-122"/>
              <a:ea typeface="Microsoft YaHei" panose="020B0503020204020204" pitchFamily="34" charset="-122"/>
            </a:rPr>
            <a:t>动作</a:t>
          </a:r>
        </a:p>
      </dgm:t>
    </dgm:pt>
    <dgm:pt modelId="{AA396182-214C-A145-A867-52B306DE4F22}" type="parTrans" cxnId="{D05BF697-FA84-CC40-8304-03BF36D18055}">
      <dgm:prSet/>
      <dgm:spPr/>
      <dgm:t>
        <a:bodyPr/>
        <a:lstStyle/>
        <a:p>
          <a:endParaRPr lang="zh-CN" altLang="en-US"/>
        </a:p>
      </dgm:t>
    </dgm:pt>
    <dgm:pt modelId="{7607DEC8-AF2D-454D-9F9D-F588BFFC52ED}" type="sibTrans" cxnId="{D05BF697-FA84-CC40-8304-03BF36D18055}">
      <dgm:prSet/>
      <dgm:spPr/>
      <dgm:t>
        <a:bodyPr/>
        <a:lstStyle/>
        <a:p>
          <a:endParaRPr lang="zh-CN" altLang="en-US"/>
        </a:p>
      </dgm:t>
    </dgm:pt>
    <dgm:pt modelId="{33222090-147B-674D-A4B8-CD3B350E23D3}">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dirty="0" err="1">
              <a:latin typeface="Microsoft YaHei" panose="020B0503020204020204" pitchFamily="34" charset="-122"/>
              <a:ea typeface="Microsoft YaHei" panose="020B0503020204020204" pitchFamily="34" charset="-122"/>
            </a:rPr>
            <a:t>Reword奖励</a:t>
          </a:r>
          <a:endParaRPr lang="zh-CN" sz="1000" b="0" dirty="0">
            <a:latin typeface="Microsoft YaHei" panose="020B0503020204020204" pitchFamily="34" charset="-122"/>
            <a:ea typeface="Microsoft YaHei" panose="020B0503020204020204" pitchFamily="34" charset="-122"/>
          </a:endParaRPr>
        </a:p>
      </dgm:t>
    </dgm:pt>
    <dgm:pt modelId="{FD7FB90A-F356-8449-9C32-72089C25467A}" type="parTrans" cxnId="{6E78D3BD-823E-2949-8296-C1F830C9AF02}">
      <dgm:prSet/>
      <dgm:spPr/>
      <dgm:t>
        <a:bodyPr/>
        <a:lstStyle/>
        <a:p>
          <a:endParaRPr lang="zh-CN" altLang="en-US"/>
        </a:p>
      </dgm:t>
    </dgm:pt>
    <dgm:pt modelId="{10536A43-422B-7443-AB24-BCAA6CBC53A0}" type="sibTrans" cxnId="{6E78D3BD-823E-2949-8296-C1F830C9AF02}">
      <dgm:prSet/>
      <dgm:spPr/>
      <dgm:t>
        <a:bodyPr/>
        <a:lstStyle/>
        <a:p>
          <a:endParaRPr lang="zh-CN" altLang="en-US"/>
        </a:p>
      </dgm:t>
    </dgm:pt>
    <dgm:pt modelId="{ED92018E-F4AD-F244-881B-C0A323B2EE84}" type="pres">
      <dgm:prSet presAssocID="{6D1C4A06-6C13-F34D-A284-D53B885CF8D8}" presName="Name0" presStyleCnt="0">
        <dgm:presLayoutVars>
          <dgm:chPref val="1"/>
          <dgm:dir/>
          <dgm:animOne val="branch"/>
          <dgm:animLvl val="lvl"/>
          <dgm:resizeHandles val="exact"/>
        </dgm:presLayoutVars>
      </dgm:prSet>
      <dgm:spPr/>
    </dgm:pt>
    <dgm:pt modelId="{7683D541-8CAE-D746-AB67-8FDA2A58B042}" type="pres">
      <dgm:prSet presAssocID="{0BF8F4C6-4068-234E-BB68-B79E5C8C6A38}" presName="root1" presStyleCnt="0"/>
      <dgm:spPr/>
    </dgm:pt>
    <dgm:pt modelId="{B88D4BCA-A0D5-C84B-A15B-08E260CD91B0}" type="pres">
      <dgm:prSet presAssocID="{0BF8F4C6-4068-234E-BB68-B79E5C8C6A38}" presName="LevelOneTextNode" presStyleLbl="node0" presStyleIdx="0" presStyleCnt="1" custScaleX="184126" custScaleY="35577">
        <dgm:presLayoutVars>
          <dgm:chPref val="3"/>
        </dgm:presLayoutVars>
      </dgm:prSet>
      <dgm:spPr>
        <a:prstGeom prst="ellipse">
          <a:avLst/>
        </a:prstGeom>
      </dgm:spPr>
    </dgm:pt>
    <dgm:pt modelId="{64E8AF86-D20D-EC4F-A250-6C3BB015199D}" type="pres">
      <dgm:prSet presAssocID="{0BF8F4C6-4068-234E-BB68-B79E5C8C6A38}" presName="level2hierChild" presStyleCnt="0"/>
      <dgm:spPr/>
    </dgm:pt>
    <dgm:pt modelId="{89623E3B-04AF-864B-A25F-99DE2FC27C33}" type="pres">
      <dgm:prSet presAssocID="{EF7182D3-8E0B-2E48-9C06-3A1967D4B9CE}" presName="conn2-1" presStyleLbl="parChTrans1D2" presStyleIdx="0" presStyleCnt="2"/>
      <dgm:spPr/>
    </dgm:pt>
    <dgm:pt modelId="{B0D10549-8AD2-264F-96F4-AC3EDC3410D7}" type="pres">
      <dgm:prSet presAssocID="{EF7182D3-8E0B-2E48-9C06-3A1967D4B9CE}" presName="connTx" presStyleLbl="parChTrans1D2" presStyleIdx="0" presStyleCnt="2"/>
      <dgm:spPr/>
    </dgm:pt>
    <dgm:pt modelId="{20863796-CB24-5E43-806E-3ACE5DF23A67}" type="pres">
      <dgm:prSet presAssocID="{42A094D2-CC9E-EF4B-BC3A-B8B6306DE7BC}" presName="root2" presStyleCnt="0"/>
      <dgm:spPr/>
    </dgm:pt>
    <dgm:pt modelId="{360BBC95-F482-BB4D-A066-8C5E990234C1}" type="pres">
      <dgm:prSet presAssocID="{42A094D2-CC9E-EF4B-BC3A-B8B6306DE7BC}" presName="LevelTwoTextNode" presStyleLbl="node2" presStyleIdx="0" presStyleCnt="2" custScaleX="90909" custScaleY="90909">
        <dgm:presLayoutVars>
          <dgm:chPref val="3"/>
        </dgm:presLayoutVars>
      </dgm:prSet>
      <dgm:spPr>
        <a:prstGeom prst="roundRect">
          <a:avLst/>
        </a:prstGeom>
      </dgm:spPr>
    </dgm:pt>
    <dgm:pt modelId="{528E5F62-A5BF-6F45-9649-16C2B38BE2EE}" type="pres">
      <dgm:prSet presAssocID="{42A094D2-CC9E-EF4B-BC3A-B8B6306DE7BC}" presName="level3hierChild" presStyleCnt="0"/>
      <dgm:spPr/>
    </dgm:pt>
    <dgm:pt modelId="{4E5FEBC0-77AB-1742-8CEC-12D6B3F9705B}" type="pres">
      <dgm:prSet presAssocID="{A6BDF5EE-B656-464A-A30C-A04CE5D4B006}" presName="conn2-1" presStyleLbl="parChTrans1D3" presStyleIdx="0" presStyleCnt="5"/>
      <dgm:spPr/>
    </dgm:pt>
    <dgm:pt modelId="{2D7B9293-F3ED-0C4D-8406-386C9B819E94}" type="pres">
      <dgm:prSet presAssocID="{A6BDF5EE-B656-464A-A30C-A04CE5D4B006}" presName="connTx" presStyleLbl="parChTrans1D3" presStyleIdx="0" presStyleCnt="5"/>
      <dgm:spPr/>
    </dgm:pt>
    <dgm:pt modelId="{1EE859B7-DC8F-0245-95DD-C00D6BDE71F0}" type="pres">
      <dgm:prSet presAssocID="{D9F4833B-87A1-164E-8D15-E7196F8DF2F0}" presName="root2" presStyleCnt="0"/>
      <dgm:spPr/>
    </dgm:pt>
    <dgm:pt modelId="{1FC1DED6-DF05-9E49-91E2-F14F88C2CCD9}" type="pres">
      <dgm:prSet presAssocID="{D9F4833B-87A1-164E-8D15-E7196F8DF2F0}" presName="LevelTwoTextNode" presStyleLbl="node3" presStyleIdx="0" presStyleCnt="5" custScaleX="75132" custScaleY="75132">
        <dgm:presLayoutVars>
          <dgm:chPref val="3"/>
        </dgm:presLayoutVars>
      </dgm:prSet>
      <dgm:spPr>
        <a:prstGeom prst="roundRect">
          <a:avLst/>
        </a:prstGeom>
      </dgm:spPr>
    </dgm:pt>
    <dgm:pt modelId="{4CA840DB-4261-8644-BA18-6A2535A24ECA}" type="pres">
      <dgm:prSet presAssocID="{D9F4833B-87A1-164E-8D15-E7196F8DF2F0}" presName="level3hierChild" presStyleCnt="0"/>
      <dgm:spPr/>
    </dgm:pt>
    <dgm:pt modelId="{5539A349-D1B0-6C4B-BAF0-D67E518371A2}" type="pres">
      <dgm:prSet presAssocID="{C049DBA3-0C3A-0E41-AE49-B54324CA8FD4}" presName="conn2-1" presStyleLbl="parChTrans1D3" presStyleIdx="1" presStyleCnt="5"/>
      <dgm:spPr/>
    </dgm:pt>
    <dgm:pt modelId="{BE33AA6C-8AF8-6940-A52A-DD97DFCF3F49}" type="pres">
      <dgm:prSet presAssocID="{C049DBA3-0C3A-0E41-AE49-B54324CA8FD4}" presName="connTx" presStyleLbl="parChTrans1D3" presStyleIdx="1" presStyleCnt="5"/>
      <dgm:spPr/>
    </dgm:pt>
    <dgm:pt modelId="{76B7C85A-058D-1241-9EC7-9D7677B83F92}" type="pres">
      <dgm:prSet presAssocID="{97AF57CB-4730-D749-B1FA-22ABBE2A826D}" presName="root2" presStyleCnt="0"/>
      <dgm:spPr/>
    </dgm:pt>
    <dgm:pt modelId="{FFC60FF0-9E00-4548-9446-D73E9686F627}" type="pres">
      <dgm:prSet presAssocID="{97AF57CB-4730-D749-B1FA-22ABBE2A826D}" presName="LevelTwoTextNode" presStyleLbl="node3" presStyleIdx="1" presStyleCnt="5" custScaleX="75132" custScaleY="75132">
        <dgm:presLayoutVars>
          <dgm:chPref val="3"/>
        </dgm:presLayoutVars>
      </dgm:prSet>
      <dgm:spPr>
        <a:prstGeom prst="roundRect">
          <a:avLst/>
        </a:prstGeom>
      </dgm:spPr>
    </dgm:pt>
    <dgm:pt modelId="{4F1954DF-53AE-0840-8AAE-758A74728F50}" type="pres">
      <dgm:prSet presAssocID="{97AF57CB-4730-D749-B1FA-22ABBE2A826D}" presName="level3hierChild" presStyleCnt="0"/>
      <dgm:spPr/>
    </dgm:pt>
    <dgm:pt modelId="{2716CC8F-B773-E147-9A17-78231CFF2AE4}" type="pres">
      <dgm:prSet presAssocID="{B8B68B67-C912-0E4A-B4C6-949C68391157}" presName="conn2-1" presStyleLbl="parChTrans1D2" presStyleIdx="1" presStyleCnt="2"/>
      <dgm:spPr/>
    </dgm:pt>
    <dgm:pt modelId="{04582361-1A8F-334F-AD3B-26CF4CAC499F}" type="pres">
      <dgm:prSet presAssocID="{B8B68B67-C912-0E4A-B4C6-949C68391157}" presName="connTx" presStyleLbl="parChTrans1D2" presStyleIdx="1" presStyleCnt="2"/>
      <dgm:spPr/>
    </dgm:pt>
    <dgm:pt modelId="{CF6B6C54-86F8-244C-998F-F648B492DDC9}" type="pres">
      <dgm:prSet presAssocID="{E1ADC070-513A-374E-890D-82472875F019}" presName="root2" presStyleCnt="0"/>
      <dgm:spPr/>
    </dgm:pt>
    <dgm:pt modelId="{D3BA5FD1-6907-0D48-A91C-1FE3613FC410}" type="pres">
      <dgm:prSet presAssocID="{E1ADC070-513A-374E-890D-82472875F019}" presName="LevelTwoTextNode" presStyleLbl="node2" presStyleIdx="1" presStyleCnt="2" custScaleX="90909" custScaleY="90909">
        <dgm:presLayoutVars>
          <dgm:chPref val="3"/>
        </dgm:presLayoutVars>
      </dgm:prSet>
      <dgm:spPr>
        <a:prstGeom prst="roundRect">
          <a:avLst/>
        </a:prstGeom>
      </dgm:spPr>
    </dgm:pt>
    <dgm:pt modelId="{86BE9D5B-E5FE-7745-A457-E0861FAD720A}" type="pres">
      <dgm:prSet presAssocID="{E1ADC070-513A-374E-890D-82472875F019}" presName="level3hierChild" presStyleCnt="0"/>
      <dgm:spPr/>
    </dgm:pt>
    <dgm:pt modelId="{78DEDD0E-FDC2-AB45-A01A-37F801726619}" type="pres">
      <dgm:prSet presAssocID="{B9831B2A-53DA-6340-B7B0-6BD2C63A69AC}" presName="conn2-1" presStyleLbl="parChTrans1D3" presStyleIdx="2" presStyleCnt="5"/>
      <dgm:spPr/>
    </dgm:pt>
    <dgm:pt modelId="{A679E4A7-BCCA-1F41-BE6D-A7514CB7A9B8}" type="pres">
      <dgm:prSet presAssocID="{B9831B2A-53DA-6340-B7B0-6BD2C63A69AC}" presName="connTx" presStyleLbl="parChTrans1D3" presStyleIdx="2" presStyleCnt="5"/>
      <dgm:spPr/>
    </dgm:pt>
    <dgm:pt modelId="{A80D1FBD-B305-0547-AF12-3D69DCB857E0}" type="pres">
      <dgm:prSet presAssocID="{5E8F92E5-5430-AE4F-A179-117402DC0839}" presName="root2" presStyleCnt="0"/>
      <dgm:spPr/>
    </dgm:pt>
    <dgm:pt modelId="{3A4EFC0E-ADEB-3540-9ED2-56B542C7AD67}" type="pres">
      <dgm:prSet presAssocID="{5E8F92E5-5430-AE4F-A179-117402DC0839}" presName="LevelTwoTextNode" presStyleLbl="node3" presStyleIdx="2" presStyleCnt="5" custScaleX="75132" custScaleY="75132">
        <dgm:presLayoutVars>
          <dgm:chPref val="3"/>
        </dgm:presLayoutVars>
      </dgm:prSet>
      <dgm:spPr>
        <a:prstGeom prst="roundRect">
          <a:avLst/>
        </a:prstGeom>
      </dgm:spPr>
    </dgm:pt>
    <dgm:pt modelId="{1AFE3C95-16E0-6445-8C16-404A52B2BC5F}" type="pres">
      <dgm:prSet presAssocID="{5E8F92E5-5430-AE4F-A179-117402DC0839}" presName="level3hierChild" presStyleCnt="0"/>
      <dgm:spPr/>
    </dgm:pt>
    <dgm:pt modelId="{CD7E4728-ABC4-9644-B9F0-3EB916948607}" type="pres">
      <dgm:prSet presAssocID="{AA396182-214C-A145-A867-52B306DE4F22}" presName="conn2-1" presStyleLbl="parChTrans1D3" presStyleIdx="3" presStyleCnt="5"/>
      <dgm:spPr/>
    </dgm:pt>
    <dgm:pt modelId="{3493CB23-0BDF-8E4D-B50F-ED14D59D9E68}" type="pres">
      <dgm:prSet presAssocID="{AA396182-214C-A145-A867-52B306DE4F22}" presName="connTx" presStyleLbl="parChTrans1D3" presStyleIdx="3" presStyleCnt="5"/>
      <dgm:spPr/>
    </dgm:pt>
    <dgm:pt modelId="{4B623DD9-E57B-C340-B107-E78FC177D1E7}" type="pres">
      <dgm:prSet presAssocID="{CF378B99-7784-7F43-819C-45BFE94F29D6}" presName="root2" presStyleCnt="0"/>
      <dgm:spPr/>
    </dgm:pt>
    <dgm:pt modelId="{649DFAA8-0CF4-954C-8F8D-2594C4B2A478}" type="pres">
      <dgm:prSet presAssocID="{CF378B99-7784-7F43-819C-45BFE94F29D6}" presName="LevelTwoTextNode" presStyleLbl="node3" presStyleIdx="3" presStyleCnt="5" custScaleX="75132" custScaleY="75132">
        <dgm:presLayoutVars>
          <dgm:chPref val="3"/>
        </dgm:presLayoutVars>
      </dgm:prSet>
      <dgm:spPr>
        <a:prstGeom prst="roundRect">
          <a:avLst/>
        </a:prstGeom>
      </dgm:spPr>
    </dgm:pt>
    <dgm:pt modelId="{613313B7-4509-A243-A7DC-AAD46FD0F34C}" type="pres">
      <dgm:prSet presAssocID="{CF378B99-7784-7F43-819C-45BFE94F29D6}" presName="level3hierChild" presStyleCnt="0"/>
      <dgm:spPr/>
    </dgm:pt>
    <dgm:pt modelId="{54566054-56BD-C742-88CC-8BF46CE9ACF5}" type="pres">
      <dgm:prSet presAssocID="{FD7FB90A-F356-8449-9C32-72089C25467A}" presName="conn2-1" presStyleLbl="parChTrans1D3" presStyleIdx="4" presStyleCnt="5"/>
      <dgm:spPr/>
    </dgm:pt>
    <dgm:pt modelId="{0419F845-320F-E541-BF02-78632AC18F32}" type="pres">
      <dgm:prSet presAssocID="{FD7FB90A-F356-8449-9C32-72089C25467A}" presName="connTx" presStyleLbl="parChTrans1D3" presStyleIdx="4" presStyleCnt="5"/>
      <dgm:spPr/>
    </dgm:pt>
    <dgm:pt modelId="{E06F3FA6-83B3-D64F-BF99-82AE502BBC6A}" type="pres">
      <dgm:prSet presAssocID="{33222090-147B-674D-A4B8-CD3B350E23D3}" presName="root2" presStyleCnt="0"/>
      <dgm:spPr/>
    </dgm:pt>
    <dgm:pt modelId="{47312A4C-4A27-6043-B0CE-6418B5A60AA8}" type="pres">
      <dgm:prSet presAssocID="{33222090-147B-674D-A4B8-CD3B350E23D3}" presName="LevelTwoTextNode" presStyleLbl="node3" presStyleIdx="4" presStyleCnt="5" custScaleX="75132" custScaleY="75132">
        <dgm:presLayoutVars>
          <dgm:chPref val="3"/>
        </dgm:presLayoutVars>
      </dgm:prSet>
      <dgm:spPr>
        <a:prstGeom prst="roundRect">
          <a:avLst/>
        </a:prstGeom>
      </dgm:spPr>
    </dgm:pt>
    <dgm:pt modelId="{184D400C-2188-7E4F-84F5-3A323085A983}" type="pres">
      <dgm:prSet presAssocID="{33222090-147B-674D-A4B8-CD3B350E23D3}" presName="level3hierChild" presStyleCnt="0"/>
      <dgm:spPr/>
    </dgm:pt>
  </dgm:ptLst>
  <dgm:cxnLst>
    <dgm:cxn modelId="{A6F28C1C-BE57-E949-8B14-8909714B168E}" srcId="{0BF8F4C6-4068-234E-BB68-B79E5C8C6A38}" destId="{42A094D2-CC9E-EF4B-BC3A-B8B6306DE7BC}" srcOrd="0" destOrd="0" parTransId="{EF7182D3-8E0B-2E48-9C06-3A1967D4B9CE}" sibTransId="{7D5B07FC-E500-0943-A874-FAED926F4CAB}"/>
    <dgm:cxn modelId="{56991523-5162-DB41-A58B-B3817D21255B}" type="presOf" srcId="{E1ADC070-513A-374E-890D-82472875F019}" destId="{D3BA5FD1-6907-0D48-A91C-1FE3613FC410}" srcOrd="0" destOrd="0" presId="urn:microsoft.com/office/officeart/2008/layout/HorizontalMultiLevelHierarchy#1"/>
    <dgm:cxn modelId="{DA1DC129-DEC8-7F48-85C8-F7AD6E6BC1E7}" type="presOf" srcId="{33222090-147B-674D-A4B8-CD3B350E23D3}" destId="{47312A4C-4A27-6043-B0CE-6418B5A60AA8}" srcOrd="0" destOrd="0" presId="urn:microsoft.com/office/officeart/2008/layout/HorizontalMultiLevelHierarchy#1"/>
    <dgm:cxn modelId="{1C3D572E-CA57-0C4D-98D3-2F083DE20FBF}" type="presOf" srcId="{A6BDF5EE-B656-464A-A30C-A04CE5D4B006}" destId="{2D7B9293-F3ED-0C4D-8406-386C9B819E94}" srcOrd="1" destOrd="0" presId="urn:microsoft.com/office/officeart/2008/layout/HorizontalMultiLevelHierarchy#1"/>
    <dgm:cxn modelId="{EB609130-E1F0-2448-BE55-471D492FF64D}" type="presOf" srcId="{EF7182D3-8E0B-2E48-9C06-3A1967D4B9CE}" destId="{B0D10549-8AD2-264F-96F4-AC3EDC3410D7}" srcOrd="1" destOrd="0" presId="urn:microsoft.com/office/officeart/2008/layout/HorizontalMultiLevelHierarchy#1"/>
    <dgm:cxn modelId="{09073134-948F-284C-92EC-D6B17AA7156E}" srcId="{E1ADC070-513A-374E-890D-82472875F019}" destId="{5E8F92E5-5430-AE4F-A179-117402DC0839}" srcOrd="0" destOrd="0" parTransId="{B9831B2A-53DA-6340-B7B0-6BD2C63A69AC}" sibTransId="{6593C708-1CE1-4B4E-A055-8EF99795990F}"/>
    <dgm:cxn modelId="{4A8B5936-EE52-064E-8A2C-E20DCE780853}" type="presOf" srcId="{B8B68B67-C912-0E4A-B4C6-949C68391157}" destId="{2716CC8F-B773-E147-9A17-78231CFF2AE4}" srcOrd="0" destOrd="0" presId="urn:microsoft.com/office/officeart/2008/layout/HorizontalMultiLevelHierarchy#1"/>
    <dgm:cxn modelId="{20D88D42-013E-DC44-A840-CAC60D347AF6}" srcId="{6D1C4A06-6C13-F34D-A284-D53B885CF8D8}" destId="{0BF8F4C6-4068-234E-BB68-B79E5C8C6A38}" srcOrd="0" destOrd="0" parTransId="{36CECE94-E93E-8040-B590-B3720133FA68}" sibTransId="{9F44E7DB-3B24-6C43-9284-DDD28C419ECF}"/>
    <dgm:cxn modelId="{CE5A3A46-03DD-274D-9E4D-4C5CD42C3E02}" type="presOf" srcId="{97AF57CB-4730-D749-B1FA-22ABBE2A826D}" destId="{FFC60FF0-9E00-4548-9446-D73E9686F627}" srcOrd="0" destOrd="0" presId="urn:microsoft.com/office/officeart/2008/layout/HorizontalMultiLevelHierarchy#1"/>
    <dgm:cxn modelId="{A2C1485C-B22C-ED4F-B1DF-A83B15343E55}" type="presOf" srcId="{C049DBA3-0C3A-0E41-AE49-B54324CA8FD4}" destId="{5539A349-D1B0-6C4B-BAF0-D67E518371A2}" srcOrd="0" destOrd="0" presId="urn:microsoft.com/office/officeart/2008/layout/HorizontalMultiLevelHierarchy#1"/>
    <dgm:cxn modelId="{A150B35C-8E84-3742-B6D8-54132392C332}" type="presOf" srcId="{AA396182-214C-A145-A867-52B306DE4F22}" destId="{CD7E4728-ABC4-9644-B9F0-3EB916948607}" srcOrd="0" destOrd="0" presId="urn:microsoft.com/office/officeart/2008/layout/HorizontalMultiLevelHierarchy#1"/>
    <dgm:cxn modelId="{815AD261-2408-ED4B-8A8A-E841F8A04967}" srcId="{42A094D2-CC9E-EF4B-BC3A-B8B6306DE7BC}" destId="{97AF57CB-4730-D749-B1FA-22ABBE2A826D}" srcOrd="1" destOrd="0" parTransId="{C049DBA3-0C3A-0E41-AE49-B54324CA8FD4}" sibTransId="{03348C55-CFD5-ED4A-8393-0D5309B6C0B6}"/>
    <dgm:cxn modelId="{F4F7876C-7EAA-4243-AE51-57A05B4E9576}" type="presOf" srcId="{FD7FB90A-F356-8449-9C32-72089C25467A}" destId="{54566054-56BD-C742-88CC-8BF46CE9ACF5}" srcOrd="0" destOrd="0" presId="urn:microsoft.com/office/officeart/2008/layout/HorizontalMultiLevelHierarchy#1"/>
    <dgm:cxn modelId="{D05BF697-FA84-CC40-8304-03BF36D18055}" srcId="{E1ADC070-513A-374E-890D-82472875F019}" destId="{CF378B99-7784-7F43-819C-45BFE94F29D6}" srcOrd="1" destOrd="0" parTransId="{AA396182-214C-A145-A867-52B306DE4F22}" sibTransId="{7607DEC8-AF2D-454D-9F9D-F588BFFC52ED}"/>
    <dgm:cxn modelId="{70158A98-CA4B-C14B-A475-8AEBC9B95A8D}" type="presOf" srcId="{FD7FB90A-F356-8449-9C32-72089C25467A}" destId="{0419F845-320F-E541-BF02-78632AC18F32}" srcOrd="1" destOrd="0" presId="urn:microsoft.com/office/officeart/2008/layout/HorizontalMultiLevelHierarchy#1"/>
    <dgm:cxn modelId="{9A0E19AC-F24E-7E45-86EE-1C7A7E2EB231}" type="presOf" srcId="{B9831B2A-53DA-6340-B7B0-6BD2C63A69AC}" destId="{A679E4A7-BCCA-1F41-BE6D-A7514CB7A9B8}" srcOrd="1" destOrd="0" presId="urn:microsoft.com/office/officeart/2008/layout/HorizontalMultiLevelHierarchy#1"/>
    <dgm:cxn modelId="{8C8263AE-FD4E-1C4E-A818-6E29B14AC74B}" type="presOf" srcId="{CF378B99-7784-7F43-819C-45BFE94F29D6}" destId="{649DFAA8-0CF4-954C-8F8D-2594C4B2A478}" srcOrd="0" destOrd="0" presId="urn:microsoft.com/office/officeart/2008/layout/HorizontalMultiLevelHierarchy#1"/>
    <dgm:cxn modelId="{8BC4F8AE-8BC4-3D43-8872-7B636AE12B87}" srcId="{42A094D2-CC9E-EF4B-BC3A-B8B6306DE7BC}" destId="{D9F4833B-87A1-164E-8D15-E7196F8DF2F0}" srcOrd="0" destOrd="0" parTransId="{A6BDF5EE-B656-464A-A30C-A04CE5D4B006}" sibTransId="{45FB0E25-9318-7C44-9ABC-8089B16B1205}"/>
    <dgm:cxn modelId="{B0C984B2-D1CC-FD48-815B-3F29BF50C34A}" type="presOf" srcId="{AA396182-214C-A145-A867-52B306DE4F22}" destId="{3493CB23-0BDF-8E4D-B50F-ED14D59D9E68}" srcOrd="1" destOrd="0" presId="urn:microsoft.com/office/officeart/2008/layout/HorizontalMultiLevelHierarchy#1"/>
    <dgm:cxn modelId="{6E78D3BD-823E-2949-8296-C1F830C9AF02}" srcId="{E1ADC070-513A-374E-890D-82472875F019}" destId="{33222090-147B-674D-A4B8-CD3B350E23D3}" srcOrd="2" destOrd="0" parTransId="{FD7FB90A-F356-8449-9C32-72089C25467A}" sibTransId="{10536A43-422B-7443-AB24-BCAA6CBC53A0}"/>
    <dgm:cxn modelId="{977EDDCF-91E0-E743-BAC0-7F389B9E0028}" type="presOf" srcId="{0BF8F4C6-4068-234E-BB68-B79E5C8C6A38}" destId="{B88D4BCA-A0D5-C84B-A15B-08E260CD91B0}" srcOrd="0" destOrd="0" presId="urn:microsoft.com/office/officeart/2008/layout/HorizontalMultiLevelHierarchy#1"/>
    <dgm:cxn modelId="{99A3E0CF-A14C-D349-8C64-C7F36380B4F9}" type="presOf" srcId="{B9831B2A-53DA-6340-B7B0-6BD2C63A69AC}" destId="{78DEDD0E-FDC2-AB45-A01A-37F801726619}" srcOrd="0" destOrd="0" presId="urn:microsoft.com/office/officeart/2008/layout/HorizontalMultiLevelHierarchy#1"/>
    <dgm:cxn modelId="{66E972D2-980D-3046-84C5-E4A1BBF90A5D}" type="presOf" srcId="{A6BDF5EE-B656-464A-A30C-A04CE5D4B006}" destId="{4E5FEBC0-77AB-1742-8CEC-12D6B3F9705B}" srcOrd="0" destOrd="0" presId="urn:microsoft.com/office/officeart/2008/layout/HorizontalMultiLevelHierarchy#1"/>
    <dgm:cxn modelId="{3F1FE6D5-F064-4B46-A400-6B63C898F5CA}" type="presOf" srcId="{D9F4833B-87A1-164E-8D15-E7196F8DF2F0}" destId="{1FC1DED6-DF05-9E49-91E2-F14F88C2CCD9}" srcOrd="0" destOrd="0" presId="urn:microsoft.com/office/officeart/2008/layout/HorizontalMultiLevelHierarchy#1"/>
    <dgm:cxn modelId="{BCB244D7-92D9-864B-82A4-CFC9983EF5EC}" type="presOf" srcId="{6D1C4A06-6C13-F34D-A284-D53B885CF8D8}" destId="{ED92018E-F4AD-F244-881B-C0A323B2EE84}" srcOrd="0" destOrd="0" presId="urn:microsoft.com/office/officeart/2008/layout/HorizontalMultiLevelHierarchy#1"/>
    <dgm:cxn modelId="{0C5F64E0-2217-7347-A8BB-82BE9C224777}" type="presOf" srcId="{5E8F92E5-5430-AE4F-A179-117402DC0839}" destId="{3A4EFC0E-ADEB-3540-9ED2-56B542C7AD67}" srcOrd="0" destOrd="0" presId="urn:microsoft.com/office/officeart/2008/layout/HorizontalMultiLevelHierarchy#1"/>
    <dgm:cxn modelId="{EF0EABE1-E571-A14D-B876-C4DC1D18B6D3}" type="presOf" srcId="{EF7182D3-8E0B-2E48-9C06-3A1967D4B9CE}" destId="{89623E3B-04AF-864B-A25F-99DE2FC27C33}" srcOrd="0" destOrd="0" presId="urn:microsoft.com/office/officeart/2008/layout/HorizontalMultiLevelHierarchy#1"/>
    <dgm:cxn modelId="{183E39E9-5C18-E146-9A1A-E6915C38F75F}" type="presOf" srcId="{C049DBA3-0C3A-0E41-AE49-B54324CA8FD4}" destId="{BE33AA6C-8AF8-6940-A52A-DD97DFCF3F49}" srcOrd="1" destOrd="0" presId="urn:microsoft.com/office/officeart/2008/layout/HorizontalMultiLevelHierarchy#1"/>
    <dgm:cxn modelId="{B3A98EF0-6AB6-6340-AA64-4D51FAF5DF21}" type="presOf" srcId="{42A094D2-CC9E-EF4B-BC3A-B8B6306DE7BC}" destId="{360BBC95-F482-BB4D-A066-8C5E990234C1}" srcOrd="0" destOrd="0" presId="urn:microsoft.com/office/officeart/2008/layout/HorizontalMultiLevelHierarchy#1"/>
    <dgm:cxn modelId="{F34903F1-05F8-4044-BFB9-E3D727247088}" srcId="{0BF8F4C6-4068-234E-BB68-B79E5C8C6A38}" destId="{E1ADC070-513A-374E-890D-82472875F019}" srcOrd="1" destOrd="0" parTransId="{B8B68B67-C912-0E4A-B4C6-949C68391157}" sibTransId="{C7630470-9919-0940-B5F4-48F799A904E3}"/>
    <dgm:cxn modelId="{7360EFF5-2433-7647-9F29-6E6EC57155D8}" type="presOf" srcId="{B8B68B67-C912-0E4A-B4C6-949C68391157}" destId="{04582361-1A8F-334F-AD3B-26CF4CAC499F}" srcOrd="1" destOrd="0" presId="urn:microsoft.com/office/officeart/2008/layout/HorizontalMultiLevelHierarchy#1"/>
    <dgm:cxn modelId="{AE027DBA-0825-1241-8A12-DE4248BB6DA4}" type="presParOf" srcId="{ED92018E-F4AD-F244-881B-C0A323B2EE84}" destId="{7683D541-8CAE-D746-AB67-8FDA2A58B042}" srcOrd="0" destOrd="0" presId="urn:microsoft.com/office/officeart/2008/layout/HorizontalMultiLevelHierarchy#1"/>
    <dgm:cxn modelId="{2F188742-C814-6A4E-82C8-62A69C05793C}" type="presParOf" srcId="{7683D541-8CAE-D746-AB67-8FDA2A58B042}" destId="{B88D4BCA-A0D5-C84B-A15B-08E260CD91B0}" srcOrd="0" destOrd="0" presId="urn:microsoft.com/office/officeart/2008/layout/HorizontalMultiLevelHierarchy#1"/>
    <dgm:cxn modelId="{65B9CC47-1652-3948-8C21-54F23925173F}" type="presParOf" srcId="{7683D541-8CAE-D746-AB67-8FDA2A58B042}" destId="{64E8AF86-D20D-EC4F-A250-6C3BB015199D}" srcOrd="1" destOrd="0" presId="urn:microsoft.com/office/officeart/2008/layout/HorizontalMultiLevelHierarchy#1"/>
    <dgm:cxn modelId="{C3F94B62-35D7-D44E-9B84-8758D5FE12A1}" type="presParOf" srcId="{64E8AF86-D20D-EC4F-A250-6C3BB015199D}" destId="{89623E3B-04AF-864B-A25F-99DE2FC27C33}" srcOrd="0" destOrd="0" presId="urn:microsoft.com/office/officeart/2008/layout/HorizontalMultiLevelHierarchy#1"/>
    <dgm:cxn modelId="{7651D4E3-3DD5-9145-891E-2333F30D6636}" type="presParOf" srcId="{89623E3B-04AF-864B-A25F-99DE2FC27C33}" destId="{B0D10549-8AD2-264F-96F4-AC3EDC3410D7}" srcOrd="0" destOrd="0" presId="urn:microsoft.com/office/officeart/2008/layout/HorizontalMultiLevelHierarchy#1"/>
    <dgm:cxn modelId="{EE14E2D5-061A-D546-93D3-2B6012611F16}" type="presParOf" srcId="{64E8AF86-D20D-EC4F-A250-6C3BB015199D}" destId="{20863796-CB24-5E43-806E-3ACE5DF23A67}" srcOrd="1" destOrd="0" presId="urn:microsoft.com/office/officeart/2008/layout/HorizontalMultiLevelHierarchy#1"/>
    <dgm:cxn modelId="{1DC2C470-FDA5-694E-AE9C-30FBA9B7042C}" type="presParOf" srcId="{20863796-CB24-5E43-806E-3ACE5DF23A67}" destId="{360BBC95-F482-BB4D-A066-8C5E990234C1}" srcOrd="0" destOrd="0" presId="urn:microsoft.com/office/officeart/2008/layout/HorizontalMultiLevelHierarchy#1"/>
    <dgm:cxn modelId="{F9CF7E4C-2BB7-7E4E-BE99-F5ED1F845D60}" type="presParOf" srcId="{20863796-CB24-5E43-806E-3ACE5DF23A67}" destId="{528E5F62-A5BF-6F45-9649-16C2B38BE2EE}" srcOrd="1" destOrd="0" presId="urn:microsoft.com/office/officeart/2008/layout/HorizontalMultiLevelHierarchy#1"/>
    <dgm:cxn modelId="{30755BF2-8D15-1444-AF65-ABFB796CEC75}" type="presParOf" srcId="{528E5F62-A5BF-6F45-9649-16C2B38BE2EE}" destId="{4E5FEBC0-77AB-1742-8CEC-12D6B3F9705B}" srcOrd="0" destOrd="0" presId="urn:microsoft.com/office/officeart/2008/layout/HorizontalMultiLevelHierarchy#1"/>
    <dgm:cxn modelId="{88F90115-EF56-E74B-BFF0-27647AF011B2}" type="presParOf" srcId="{4E5FEBC0-77AB-1742-8CEC-12D6B3F9705B}" destId="{2D7B9293-F3ED-0C4D-8406-386C9B819E94}" srcOrd="0" destOrd="0" presId="urn:microsoft.com/office/officeart/2008/layout/HorizontalMultiLevelHierarchy#1"/>
    <dgm:cxn modelId="{B88E7C1A-1162-BC4D-98FE-0B94ED40B720}" type="presParOf" srcId="{528E5F62-A5BF-6F45-9649-16C2B38BE2EE}" destId="{1EE859B7-DC8F-0245-95DD-C00D6BDE71F0}" srcOrd="1" destOrd="0" presId="urn:microsoft.com/office/officeart/2008/layout/HorizontalMultiLevelHierarchy#1"/>
    <dgm:cxn modelId="{ABD08AE4-A8F9-ED41-806A-EBCDB5F7063F}" type="presParOf" srcId="{1EE859B7-DC8F-0245-95DD-C00D6BDE71F0}" destId="{1FC1DED6-DF05-9E49-91E2-F14F88C2CCD9}" srcOrd="0" destOrd="0" presId="urn:microsoft.com/office/officeart/2008/layout/HorizontalMultiLevelHierarchy#1"/>
    <dgm:cxn modelId="{1A11374C-352A-7C43-BF39-4798B5466CAB}" type="presParOf" srcId="{1EE859B7-DC8F-0245-95DD-C00D6BDE71F0}" destId="{4CA840DB-4261-8644-BA18-6A2535A24ECA}" srcOrd="1" destOrd="0" presId="urn:microsoft.com/office/officeart/2008/layout/HorizontalMultiLevelHierarchy#1"/>
    <dgm:cxn modelId="{6D413775-76C0-744C-9BF3-88C43478FC02}" type="presParOf" srcId="{528E5F62-A5BF-6F45-9649-16C2B38BE2EE}" destId="{5539A349-D1B0-6C4B-BAF0-D67E518371A2}" srcOrd="2" destOrd="0" presId="urn:microsoft.com/office/officeart/2008/layout/HorizontalMultiLevelHierarchy#1"/>
    <dgm:cxn modelId="{B6A2B88C-6DF6-624E-A762-E4802435A377}" type="presParOf" srcId="{5539A349-D1B0-6C4B-BAF0-D67E518371A2}" destId="{BE33AA6C-8AF8-6940-A52A-DD97DFCF3F49}" srcOrd="0" destOrd="0" presId="urn:microsoft.com/office/officeart/2008/layout/HorizontalMultiLevelHierarchy#1"/>
    <dgm:cxn modelId="{56926F26-E9CE-8C49-AEF7-F9EAC57F6E23}" type="presParOf" srcId="{528E5F62-A5BF-6F45-9649-16C2B38BE2EE}" destId="{76B7C85A-058D-1241-9EC7-9D7677B83F92}" srcOrd="3" destOrd="0" presId="urn:microsoft.com/office/officeart/2008/layout/HorizontalMultiLevelHierarchy#1"/>
    <dgm:cxn modelId="{D20FCA6D-F91B-E747-AA0B-849BD20B3D8F}" type="presParOf" srcId="{76B7C85A-058D-1241-9EC7-9D7677B83F92}" destId="{FFC60FF0-9E00-4548-9446-D73E9686F627}" srcOrd="0" destOrd="0" presId="urn:microsoft.com/office/officeart/2008/layout/HorizontalMultiLevelHierarchy#1"/>
    <dgm:cxn modelId="{31214E0E-8712-CD42-A321-57AD18BC7DF5}" type="presParOf" srcId="{76B7C85A-058D-1241-9EC7-9D7677B83F92}" destId="{4F1954DF-53AE-0840-8AAE-758A74728F50}" srcOrd="1" destOrd="0" presId="urn:microsoft.com/office/officeart/2008/layout/HorizontalMultiLevelHierarchy#1"/>
    <dgm:cxn modelId="{76FF7AD0-DEE5-C340-96CC-268180ED03F1}" type="presParOf" srcId="{64E8AF86-D20D-EC4F-A250-6C3BB015199D}" destId="{2716CC8F-B773-E147-9A17-78231CFF2AE4}" srcOrd="2" destOrd="0" presId="urn:microsoft.com/office/officeart/2008/layout/HorizontalMultiLevelHierarchy#1"/>
    <dgm:cxn modelId="{E14A6F04-4015-204C-8DDB-624F594D9172}" type="presParOf" srcId="{2716CC8F-B773-E147-9A17-78231CFF2AE4}" destId="{04582361-1A8F-334F-AD3B-26CF4CAC499F}" srcOrd="0" destOrd="0" presId="urn:microsoft.com/office/officeart/2008/layout/HorizontalMultiLevelHierarchy#1"/>
    <dgm:cxn modelId="{51E5C2EF-FBDB-9B40-A74B-F970EF746CFF}" type="presParOf" srcId="{64E8AF86-D20D-EC4F-A250-6C3BB015199D}" destId="{CF6B6C54-86F8-244C-998F-F648B492DDC9}" srcOrd="3" destOrd="0" presId="urn:microsoft.com/office/officeart/2008/layout/HorizontalMultiLevelHierarchy#1"/>
    <dgm:cxn modelId="{86124500-90BB-274E-B6B2-4B585F755E1B}" type="presParOf" srcId="{CF6B6C54-86F8-244C-998F-F648B492DDC9}" destId="{D3BA5FD1-6907-0D48-A91C-1FE3613FC410}" srcOrd="0" destOrd="0" presId="urn:microsoft.com/office/officeart/2008/layout/HorizontalMultiLevelHierarchy#1"/>
    <dgm:cxn modelId="{640ECA3D-0496-504A-A779-5BBAC14651D2}" type="presParOf" srcId="{CF6B6C54-86F8-244C-998F-F648B492DDC9}" destId="{86BE9D5B-E5FE-7745-A457-E0861FAD720A}" srcOrd="1" destOrd="0" presId="urn:microsoft.com/office/officeart/2008/layout/HorizontalMultiLevelHierarchy#1"/>
    <dgm:cxn modelId="{1F1F16A2-CF8B-0D4B-967F-16A4AD1C13F9}" type="presParOf" srcId="{86BE9D5B-E5FE-7745-A457-E0861FAD720A}" destId="{78DEDD0E-FDC2-AB45-A01A-37F801726619}" srcOrd="0" destOrd="0" presId="urn:microsoft.com/office/officeart/2008/layout/HorizontalMultiLevelHierarchy#1"/>
    <dgm:cxn modelId="{233217D0-5DAD-BB48-8CF2-6B18C8ADB0F4}" type="presParOf" srcId="{78DEDD0E-FDC2-AB45-A01A-37F801726619}" destId="{A679E4A7-BCCA-1F41-BE6D-A7514CB7A9B8}" srcOrd="0" destOrd="0" presId="urn:microsoft.com/office/officeart/2008/layout/HorizontalMultiLevelHierarchy#1"/>
    <dgm:cxn modelId="{F7B92D86-5D60-6F43-BE3E-DD2986DEB09F}" type="presParOf" srcId="{86BE9D5B-E5FE-7745-A457-E0861FAD720A}" destId="{A80D1FBD-B305-0547-AF12-3D69DCB857E0}" srcOrd="1" destOrd="0" presId="urn:microsoft.com/office/officeart/2008/layout/HorizontalMultiLevelHierarchy#1"/>
    <dgm:cxn modelId="{0F67FB73-0861-3946-9BD7-DAB1EA23443C}" type="presParOf" srcId="{A80D1FBD-B305-0547-AF12-3D69DCB857E0}" destId="{3A4EFC0E-ADEB-3540-9ED2-56B542C7AD67}" srcOrd="0" destOrd="0" presId="urn:microsoft.com/office/officeart/2008/layout/HorizontalMultiLevelHierarchy#1"/>
    <dgm:cxn modelId="{00A8BFB5-8D12-7445-AA22-C00701068A24}" type="presParOf" srcId="{A80D1FBD-B305-0547-AF12-3D69DCB857E0}" destId="{1AFE3C95-16E0-6445-8C16-404A52B2BC5F}" srcOrd="1" destOrd="0" presId="urn:microsoft.com/office/officeart/2008/layout/HorizontalMultiLevelHierarchy#1"/>
    <dgm:cxn modelId="{615B32E0-0DAB-7649-83B8-C1890C03A486}" type="presParOf" srcId="{86BE9D5B-E5FE-7745-A457-E0861FAD720A}" destId="{CD7E4728-ABC4-9644-B9F0-3EB916948607}" srcOrd="2" destOrd="0" presId="urn:microsoft.com/office/officeart/2008/layout/HorizontalMultiLevelHierarchy#1"/>
    <dgm:cxn modelId="{454AE85D-5CF9-B047-A581-DDD85979548E}" type="presParOf" srcId="{CD7E4728-ABC4-9644-B9F0-3EB916948607}" destId="{3493CB23-0BDF-8E4D-B50F-ED14D59D9E68}" srcOrd="0" destOrd="0" presId="urn:microsoft.com/office/officeart/2008/layout/HorizontalMultiLevelHierarchy#1"/>
    <dgm:cxn modelId="{1ECEC6EB-738B-2341-88F0-C483ACC44DFD}" type="presParOf" srcId="{86BE9D5B-E5FE-7745-A457-E0861FAD720A}" destId="{4B623DD9-E57B-C340-B107-E78FC177D1E7}" srcOrd="3" destOrd="0" presId="urn:microsoft.com/office/officeart/2008/layout/HorizontalMultiLevelHierarchy#1"/>
    <dgm:cxn modelId="{95247EC4-E364-DD43-91C9-0C1FB24EBD90}" type="presParOf" srcId="{4B623DD9-E57B-C340-B107-E78FC177D1E7}" destId="{649DFAA8-0CF4-954C-8F8D-2594C4B2A478}" srcOrd="0" destOrd="0" presId="urn:microsoft.com/office/officeart/2008/layout/HorizontalMultiLevelHierarchy#1"/>
    <dgm:cxn modelId="{C7687E47-BCC0-A84C-8588-82C35A4DB8CD}" type="presParOf" srcId="{4B623DD9-E57B-C340-B107-E78FC177D1E7}" destId="{613313B7-4509-A243-A7DC-AAD46FD0F34C}" srcOrd="1" destOrd="0" presId="urn:microsoft.com/office/officeart/2008/layout/HorizontalMultiLevelHierarchy#1"/>
    <dgm:cxn modelId="{0490320C-CD24-6047-A396-29DFCCA560E3}" type="presParOf" srcId="{86BE9D5B-E5FE-7745-A457-E0861FAD720A}" destId="{54566054-56BD-C742-88CC-8BF46CE9ACF5}" srcOrd="4" destOrd="0" presId="urn:microsoft.com/office/officeart/2008/layout/HorizontalMultiLevelHierarchy#1"/>
    <dgm:cxn modelId="{5700EE4C-D612-8743-A88E-7D9B9B27B601}" type="presParOf" srcId="{54566054-56BD-C742-88CC-8BF46CE9ACF5}" destId="{0419F845-320F-E541-BF02-78632AC18F32}" srcOrd="0" destOrd="0" presId="urn:microsoft.com/office/officeart/2008/layout/HorizontalMultiLevelHierarchy#1"/>
    <dgm:cxn modelId="{42A9022F-D0E2-064D-822E-E2465F24AC19}" type="presParOf" srcId="{86BE9D5B-E5FE-7745-A457-E0861FAD720A}" destId="{E06F3FA6-83B3-D64F-BF99-82AE502BBC6A}" srcOrd="5" destOrd="0" presId="urn:microsoft.com/office/officeart/2008/layout/HorizontalMultiLevelHierarchy#1"/>
    <dgm:cxn modelId="{FB9F42A4-F7D3-174E-9EF1-1E76E7CF3102}" type="presParOf" srcId="{E06F3FA6-83B3-D64F-BF99-82AE502BBC6A}" destId="{47312A4C-4A27-6043-B0CE-6418B5A60AA8}" srcOrd="0" destOrd="0" presId="urn:microsoft.com/office/officeart/2008/layout/HorizontalMultiLevelHierarchy#1"/>
    <dgm:cxn modelId="{16765773-5F23-6F4E-AC45-23E409641CF1}" type="presParOf" srcId="{E06F3FA6-83B3-D64F-BF99-82AE502BBC6A}" destId="{184D400C-2188-7E4F-84F5-3A323085A983}"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77277-3C5D-8246-9302-8458193AC642}" type="doc">
      <dgm:prSet loTypeId="urn:microsoft.com/office/officeart/2005/8/layout/pList1#1" loCatId="" qsTypeId="urn:microsoft.com/office/officeart/2005/8/quickstyle/simple1#3" qsCatId="simple" csTypeId="urn:microsoft.com/office/officeart/2005/8/colors/accent1_2#2" csCatId="accent1" phldr="1"/>
      <dgm:spPr/>
      <dgm:t>
        <a:bodyPr/>
        <a:lstStyle/>
        <a:p>
          <a:endParaRPr lang="zh-CN" altLang="en-US"/>
        </a:p>
      </dgm:t>
    </dgm:pt>
    <dgm:pt modelId="{D9F4D7A4-7976-1E43-8BA0-95E28EAA92AD}">
      <dgm:prSet phldrT="[文本]" custT="1"/>
      <dgm:spPr/>
      <dgm:t>
        <a:bodyPr/>
        <a:lstStyle/>
        <a:p>
          <a:pPr>
            <a:buFont typeface="Arial" panose="020B0604020202090204" pitchFamily="34" charset="0"/>
            <a:buChar char="•"/>
          </a:pPr>
          <a:r>
            <a:rPr lang="zh-CN" altLang="en-US" sz="1400" b="0" i="0" u="none" dirty="0">
              <a:latin typeface="Microsoft YaHei" panose="020B0503020204020204" pitchFamily="34" charset="-122"/>
              <a:ea typeface="Microsoft YaHei" panose="020B0503020204020204" pitchFamily="34" charset="-122"/>
            </a:rPr>
            <a:t>机器人领域</a:t>
          </a:r>
          <a:endParaRPr lang="zh-CN" altLang="en-US" sz="1400" dirty="0">
            <a:latin typeface="Microsoft YaHei" panose="020B0503020204020204" pitchFamily="34" charset="-122"/>
            <a:ea typeface="Microsoft YaHei" panose="020B0503020204020204" pitchFamily="34" charset="-122"/>
          </a:endParaRPr>
        </a:p>
      </dgm:t>
    </dgm:pt>
    <dgm:pt modelId="{C37240AF-5866-7C47-826B-8B3979AD6B09}" type="parTrans" cxnId="{334B1F5A-4335-C745-BB78-C02CBACBEA95}">
      <dgm:prSet/>
      <dgm:spPr/>
      <dgm:t>
        <a:bodyPr/>
        <a:lstStyle/>
        <a:p>
          <a:endParaRPr lang="zh-CN" altLang="en-US"/>
        </a:p>
      </dgm:t>
    </dgm:pt>
    <dgm:pt modelId="{C34ACE67-05B9-1843-B73F-C613D2579442}" type="sibTrans" cxnId="{334B1F5A-4335-C745-BB78-C02CBACBEA95}">
      <dgm:prSet/>
      <dgm:spPr/>
      <dgm:t>
        <a:bodyPr/>
        <a:lstStyle/>
        <a:p>
          <a:endParaRPr lang="zh-CN" altLang="en-US"/>
        </a:p>
      </dgm:t>
    </dgm:pt>
    <dgm:pt modelId="{1D2BB681-F28F-FD4A-B8E2-26D713E85EA3}">
      <dgm:prSet phldrT="[文本]" custT="1"/>
      <dgm:spPr/>
      <dgm:t>
        <a:bodyPr/>
        <a:lstStyle/>
        <a:p>
          <a:pPr>
            <a:buFont typeface="Arial" panose="020B0604020202090204" pitchFamily="34" charset="0"/>
            <a:buChar char="•"/>
          </a:pPr>
          <a:r>
            <a:rPr lang="zh-CN" altLang="en-US" sz="1400" b="0" i="0" u="none" dirty="0">
              <a:latin typeface="Microsoft YaHei" panose="020B0503020204020204" pitchFamily="34" charset="-122"/>
              <a:ea typeface="Microsoft YaHei" panose="020B0503020204020204" pitchFamily="34" charset="-122"/>
            </a:rPr>
            <a:t>自动驾驶</a:t>
          </a:r>
          <a:endParaRPr lang="zh-CN" altLang="en-US" sz="1400" dirty="0">
            <a:latin typeface="Microsoft YaHei" panose="020B0503020204020204" pitchFamily="34" charset="-122"/>
            <a:ea typeface="Microsoft YaHei" panose="020B0503020204020204" pitchFamily="34" charset="-122"/>
          </a:endParaRPr>
        </a:p>
      </dgm:t>
    </dgm:pt>
    <dgm:pt modelId="{57E96ED2-3E2D-7249-ABC6-786B8BD59358}" type="parTrans" cxnId="{007584EE-4042-074B-86AE-97838EEB3C65}">
      <dgm:prSet/>
      <dgm:spPr/>
      <dgm:t>
        <a:bodyPr/>
        <a:lstStyle/>
        <a:p>
          <a:endParaRPr lang="zh-CN" altLang="en-US"/>
        </a:p>
      </dgm:t>
    </dgm:pt>
    <dgm:pt modelId="{8ABFE819-47BE-834F-A491-62588ABB6960}" type="sibTrans" cxnId="{007584EE-4042-074B-86AE-97838EEB3C65}">
      <dgm:prSet/>
      <dgm:spPr/>
      <dgm:t>
        <a:bodyPr/>
        <a:lstStyle/>
        <a:p>
          <a:endParaRPr lang="zh-CN" altLang="en-US"/>
        </a:p>
      </dgm:t>
    </dgm:pt>
    <dgm:pt modelId="{E9835129-B094-4948-8B37-BF90904E683D}">
      <dgm:prSet phldrT="[文本]" custT="1"/>
      <dgm:spPr/>
      <dgm:t>
        <a:bodyPr/>
        <a:lstStyle/>
        <a:p>
          <a:r>
            <a:rPr lang="en-US" altLang="zh-CN" sz="1200" b="1" i="0" u="none" dirty="0" err="1">
              <a:latin typeface="Microsoft YaHei" panose="020B0503020204020204" pitchFamily="34" charset="-122"/>
              <a:ea typeface="Microsoft YaHei" panose="020B0503020204020204" pitchFamily="34" charset="-122"/>
            </a:rPr>
            <a:t>AutoML</a:t>
          </a:r>
          <a:r>
            <a:rPr lang="en-US" altLang="zh-CN" sz="1200" b="0" i="0" u="none" dirty="0">
              <a:latin typeface="Microsoft YaHei" panose="020B0503020204020204" pitchFamily="34" charset="-122"/>
              <a:ea typeface="Microsoft YaHei" panose="020B0503020204020204" pitchFamily="34" charset="-122"/>
            </a:rPr>
            <a:t>: </a:t>
          </a:r>
          <a:r>
            <a:rPr lang="zh-CN" altLang="en-US" sz="1200" b="0" i="0" u="none" dirty="0">
              <a:latin typeface="Microsoft YaHei" panose="020B0503020204020204" pitchFamily="34" charset="-122"/>
              <a:ea typeface="Microsoft YaHei" panose="020B0503020204020204" pitchFamily="34" charset="-122"/>
            </a:rPr>
            <a:t>自动构建机器学习模型</a:t>
          </a:r>
          <a:endParaRPr lang="zh-CN" altLang="en-US" sz="1200" dirty="0">
            <a:latin typeface="Microsoft YaHei" panose="020B0503020204020204" pitchFamily="34" charset="-122"/>
            <a:ea typeface="Microsoft YaHei" panose="020B0503020204020204" pitchFamily="34" charset="-122"/>
          </a:endParaRPr>
        </a:p>
      </dgm:t>
    </dgm:pt>
    <dgm:pt modelId="{95F7EE27-528E-DB4C-917D-312F0B6E65C1}" type="parTrans" cxnId="{B8B2393F-FE6E-1541-B701-536824FEE514}">
      <dgm:prSet/>
      <dgm:spPr/>
      <dgm:t>
        <a:bodyPr/>
        <a:lstStyle/>
        <a:p>
          <a:endParaRPr lang="zh-CN" altLang="en-US"/>
        </a:p>
      </dgm:t>
    </dgm:pt>
    <dgm:pt modelId="{8DD4737B-BD61-5B43-BBCF-3827977FA71B}" type="sibTrans" cxnId="{B8B2393F-FE6E-1541-B701-536824FEE514}">
      <dgm:prSet/>
      <dgm:spPr/>
      <dgm:t>
        <a:bodyPr/>
        <a:lstStyle/>
        <a:p>
          <a:endParaRPr lang="zh-CN" altLang="en-US"/>
        </a:p>
      </dgm:t>
    </dgm:pt>
    <dgm:pt modelId="{B944645E-2871-9245-B438-CFB0F8EA2EF4}" type="pres">
      <dgm:prSet presAssocID="{3B077277-3C5D-8246-9302-8458193AC642}" presName="Name0" presStyleCnt="0">
        <dgm:presLayoutVars>
          <dgm:dir/>
          <dgm:resizeHandles val="exact"/>
        </dgm:presLayoutVars>
      </dgm:prSet>
      <dgm:spPr/>
    </dgm:pt>
    <dgm:pt modelId="{829D6968-FD5B-C447-9A9D-A42C5CCD22B6}" type="pres">
      <dgm:prSet presAssocID="{D9F4D7A4-7976-1E43-8BA0-95E28EAA92AD}" presName="compNode" presStyleCnt="0"/>
      <dgm:spPr/>
    </dgm:pt>
    <dgm:pt modelId="{72114E8B-F4DB-D543-A0E2-ED5E94859830}" type="pres">
      <dgm:prSet presAssocID="{D9F4D7A4-7976-1E43-8BA0-95E28EAA92AD}" presName="pictRect" presStyleLbl="node1" presStyleIdx="0" presStyleCnt="3"/>
      <dgm:spPr>
        <a:blipFill dpi="0" rotWithShape="1">
          <a:blip xmlns:r="http://schemas.openxmlformats.org/officeDocument/2006/relationships" r:embed="rId1"/>
          <a:srcRect/>
          <a:stretch>
            <a:fillRect t="11870" b="11870"/>
          </a:stretch>
        </a:blipFill>
      </dgm:spPr>
    </dgm:pt>
    <dgm:pt modelId="{6A22C4B1-87C6-0144-857D-F5F8BF88A135}" type="pres">
      <dgm:prSet presAssocID="{D9F4D7A4-7976-1E43-8BA0-95E28EAA92AD}" presName="textRect" presStyleLbl="revTx" presStyleIdx="0" presStyleCnt="3">
        <dgm:presLayoutVars>
          <dgm:bulletEnabled val="1"/>
        </dgm:presLayoutVars>
      </dgm:prSet>
      <dgm:spPr/>
    </dgm:pt>
    <dgm:pt modelId="{315FC2F2-C182-4940-A3D9-F047E1542E22}" type="pres">
      <dgm:prSet presAssocID="{C34ACE67-05B9-1843-B73F-C613D2579442}" presName="sibTrans" presStyleLbl="sibTrans2D1" presStyleIdx="0" presStyleCnt="0"/>
      <dgm:spPr/>
    </dgm:pt>
    <dgm:pt modelId="{7E150058-25C8-A541-A3E6-B3F51C379EFB}" type="pres">
      <dgm:prSet presAssocID="{1D2BB681-F28F-FD4A-B8E2-26D713E85EA3}" presName="compNode" presStyleCnt="0"/>
      <dgm:spPr/>
    </dgm:pt>
    <dgm:pt modelId="{9A6AFA76-D938-CB40-B75F-0FD72FCB710D}" type="pres">
      <dgm:prSet presAssocID="{1D2BB681-F28F-FD4A-B8E2-26D713E85EA3}" presName="pictRect" presStyleLbl="node1" presStyleIdx="1" presStyleCnt="3"/>
      <dgm:spPr>
        <a:blipFill dpi="0" rotWithShape="1">
          <a:blip xmlns:r="http://schemas.openxmlformats.org/officeDocument/2006/relationships" r:embed="rId2"/>
          <a:srcRect/>
          <a:stretch>
            <a:fillRect t="8057" b="8057"/>
          </a:stretch>
        </a:blipFill>
      </dgm:spPr>
    </dgm:pt>
    <dgm:pt modelId="{5C9FB4F8-472A-9747-B860-F7BC9C4BA068}" type="pres">
      <dgm:prSet presAssocID="{1D2BB681-F28F-FD4A-B8E2-26D713E85EA3}" presName="textRect" presStyleLbl="revTx" presStyleIdx="1" presStyleCnt="3">
        <dgm:presLayoutVars>
          <dgm:bulletEnabled val="1"/>
        </dgm:presLayoutVars>
      </dgm:prSet>
      <dgm:spPr/>
    </dgm:pt>
    <dgm:pt modelId="{275D1D62-0A9D-BF4D-841C-F648739BD4B8}" type="pres">
      <dgm:prSet presAssocID="{8ABFE819-47BE-834F-A491-62588ABB6960}" presName="sibTrans" presStyleLbl="sibTrans2D1" presStyleIdx="0" presStyleCnt="0"/>
      <dgm:spPr/>
    </dgm:pt>
    <dgm:pt modelId="{9E04C16E-0042-0D40-AC80-12E3B7B54345}" type="pres">
      <dgm:prSet presAssocID="{E9835129-B094-4948-8B37-BF90904E683D}" presName="compNode" presStyleCnt="0"/>
      <dgm:spPr/>
    </dgm:pt>
    <dgm:pt modelId="{DDF7ABD0-123B-0F48-9BB2-A7BA36775084}" type="pres">
      <dgm:prSet presAssocID="{E9835129-B094-4948-8B37-BF90904E683D}" presName="pictRect" presStyleLbl="node1" presStyleIdx="2" presStyleCnt="3"/>
      <dgm:spPr>
        <a:blipFill dpi="0" rotWithShape="1">
          <a:blip xmlns:r="http://schemas.openxmlformats.org/officeDocument/2006/relationships" r:embed="rId3"/>
          <a:srcRect/>
          <a:stretch>
            <a:fillRect t="20033" b="20033"/>
          </a:stretch>
        </a:blipFill>
      </dgm:spPr>
    </dgm:pt>
    <dgm:pt modelId="{D03C40A7-3F02-8544-8D87-40D18A90F922}" type="pres">
      <dgm:prSet presAssocID="{E9835129-B094-4948-8B37-BF90904E683D}" presName="textRect" presStyleLbl="revTx" presStyleIdx="2" presStyleCnt="3">
        <dgm:presLayoutVars>
          <dgm:bulletEnabled val="1"/>
        </dgm:presLayoutVars>
      </dgm:prSet>
      <dgm:spPr/>
    </dgm:pt>
  </dgm:ptLst>
  <dgm:cxnLst>
    <dgm:cxn modelId="{5700912B-7B65-E442-A03C-2C42ED5F9801}" type="presOf" srcId="{E9835129-B094-4948-8B37-BF90904E683D}" destId="{D03C40A7-3F02-8544-8D87-40D18A90F922}" srcOrd="0" destOrd="0" presId="urn:microsoft.com/office/officeart/2005/8/layout/pList1#1"/>
    <dgm:cxn modelId="{AF1FD938-DFE7-C941-B25B-A997B8BB8D76}" type="presOf" srcId="{1D2BB681-F28F-FD4A-B8E2-26D713E85EA3}" destId="{5C9FB4F8-472A-9747-B860-F7BC9C4BA068}" srcOrd="0" destOrd="0" presId="urn:microsoft.com/office/officeart/2005/8/layout/pList1#1"/>
    <dgm:cxn modelId="{B8B2393F-FE6E-1541-B701-536824FEE514}" srcId="{3B077277-3C5D-8246-9302-8458193AC642}" destId="{E9835129-B094-4948-8B37-BF90904E683D}" srcOrd="2" destOrd="0" parTransId="{95F7EE27-528E-DB4C-917D-312F0B6E65C1}" sibTransId="{8DD4737B-BD61-5B43-BBCF-3827977FA71B}"/>
    <dgm:cxn modelId="{21307B4E-F20C-784A-8CEB-77EAB3F3F010}" type="presOf" srcId="{C34ACE67-05B9-1843-B73F-C613D2579442}" destId="{315FC2F2-C182-4940-A3D9-F047E1542E22}" srcOrd="0" destOrd="0" presId="urn:microsoft.com/office/officeart/2005/8/layout/pList1#1"/>
    <dgm:cxn modelId="{334B1F5A-4335-C745-BB78-C02CBACBEA95}" srcId="{3B077277-3C5D-8246-9302-8458193AC642}" destId="{D9F4D7A4-7976-1E43-8BA0-95E28EAA92AD}" srcOrd="0" destOrd="0" parTransId="{C37240AF-5866-7C47-826B-8B3979AD6B09}" sibTransId="{C34ACE67-05B9-1843-B73F-C613D2579442}"/>
    <dgm:cxn modelId="{3155D59A-A88C-0D48-A984-B3FC86D6D7E1}" type="presOf" srcId="{8ABFE819-47BE-834F-A491-62588ABB6960}" destId="{275D1D62-0A9D-BF4D-841C-F648739BD4B8}" srcOrd="0" destOrd="0" presId="urn:microsoft.com/office/officeart/2005/8/layout/pList1#1"/>
    <dgm:cxn modelId="{8C67AAE8-D17A-8B40-B481-9A5C67BB7853}" type="presOf" srcId="{D9F4D7A4-7976-1E43-8BA0-95E28EAA92AD}" destId="{6A22C4B1-87C6-0144-857D-F5F8BF88A135}" srcOrd="0" destOrd="0" presId="urn:microsoft.com/office/officeart/2005/8/layout/pList1#1"/>
    <dgm:cxn modelId="{007584EE-4042-074B-86AE-97838EEB3C65}" srcId="{3B077277-3C5D-8246-9302-8458193AC642}" destId="{1D2BB681-F28F-FD4A-B8E2-26D713E85EA3}" srcOrd="1" destOrd="0" parTransId="{57E96ED2-3E2D-7249-ABC6-786B8BD59358}" sibTransId="{8ABFE819-47BE-834F-A491-62588ABB6960}"/>
    <dgm:cxn modelId="{0FC393F9-A6F0-484F-B79E-77205B3C4CF1}" type="presOf" srcId="{3B077277-3C5D-8246-9302-8458193AC642}" destId="{B944645E-2871-9245-B438-CFB0F8EA2EF4}" srcOrd="0" destOrd="0" presId="urn:microsoft.com/office/officeart/2005/8/layout/pList1#1"/>
    <dgm:cxn modelId="{272C383B-D1FD-E243-9834-892BCE58A4DA}" type="presParOf" srcId="{B944645E-2871-9245-B438-CFB0F8EA2EF4}" destId="{829D6968-FD5B-C447-9A9D-A42C5CCD22B6}" srcOrd="0" destOrd="0" presId="urn:microsoft.com/office/officeart/2005/8/layout/pList1#1"/>
    <dgm:cxn modelId="{3B90DAF5-03D6-2E45-BC72-CFCA35D15924}" type="presParOf" srcId="{829D6968-FD5B-C447-9A9D-A42C5CCD22B6}" destId="{72114E8B-F4DB-D543-A0E2-ED5E94859830}" srcOrd="0" destOrd="0" presId="urn:microsoft.com/office/officeart/2005/8/layout/pList1#1"/>
    <dgm:cxn modelId="{DF08FEAF-2260-654C-9AD9-9DC04C823F6D}" type="presParOf" srcId="{829D6968-FD5B-C447-9A9D-A42C5CCD22B6}" destId="{6A22C4B1-87C6-0144-857D-F5F8BF88A135}" srcOrd="1" destOrd="0" presId="urn:microsoft.com/office/officeart/2005/8/layout/pList1#1"/>
    <dgm:cxn modelId="{87067CE6-0778-CC4F-B28F-E7553B33F4EF}" type="presParOf" srcId="{B944645E-2871-9245-B438-CFB0F8EA2EF4}" destId="{315FC2F2-C182-4940-A3D9-F047E1542E22}" srcOrd="1" destOrd="0" presId="urn:microsoft.com/office/officeart/2005/8/layout/pList1#1"/>
    <dgm:cxn modelId="{3945A172-354C-D040-B0D7-02B518F67BF8}" type="presParOf" srcId="{B944645E-2871-9245-B438-CFB0F8EA2EF4}" destId="{7E150058-25C8-A541-A3E6-B3F51C379EFB}" srcOrd="2" destOrd="0" presId="urn:microsoft.com/office/officeart/2005/8/layout/pList1#1"/>
    <dgm:cxn modelId="{36871E79-0B05-924A-9464-0D65931C63B4}" type="presParOf" srcId="{7E150058-25C8-A541-A3E6-B3F51C379EFB}" destId="{9A6AFA76-D938-CB40-B75F-0FD72FCB710D}" srcOrd="0" destOrd="0" presId="urn:microsoft.com/office/officeart/2005/8/layout/pList1#1"/>
    <dgm:cxn modelId="{48793C63-D749-E444-8BAE-29D0D4359B3D}" type="presParOf" srcId="{7E150058-25C8-A541-A3E6-B3F51C379EFB}" destId="{5C9FB4F8-472A-9747-B860-F7BC9C4BA068}" srcOrd="1" destOrd="0" presId="urn:microsoft.com/office/officeart/2005/8/layout/pList1#1"/>
    <dgm:cxn modelId="{0A103B7F-14A9-6F48-9E8D-AA13DB487D2B}" type="presParOf" srcId="{B944645E-2871-9245-B438-CFB0F8EA2EF4}" destId="{275D1D62-0A9D-BF4D-841C-F648739BD4B8}" srcOrd="3" destOrd="0" presId="urn:microsoft.com/office/officeart/2005/8/layout/pList1#1"/>
    <dgm:cxn modelId="{221D424B-4504-4E41-B027-C858F3921A41}" type="presParOf" srcId="{B944645E-2871-9245-B438-CFB0F8EA2EF4}" destId="{9E04C16E-0042-0D40-AC80-12E3B7B54345}" srcOrd="4" destOrd="0" presId="urn:microsoft.com/office/officeart/2005/8/layout/pList1#1"/>
    <dgm:cxn modelId="{9965D8CC-74BC-BC4E-86CD-98822B25DA55}" type="presParOf" srcId="{9E04C16E-0042-0D40-AC80-12E3B7B54345}" destId="{DDF7ABD0-123B-0F48-9BB2-A7BA36775084}" srcOrd="0" destOrd="0" presId="urn:microsoft.com/office/officeart/2005/8/layout/pList1#1"/>
    <dgm:cxn modelId="{8D2004CF-7713-8E43-971E-8D675841E21D}" type="presParOf" srcId="{9E04C16E-0042-0D40-AC80-12E3B7B54345}" destId="{D03C40A7-3F02-8544-8D87-40D18A90F922}"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7171C-CEAF-754A-A35C-49BC12637B1A}" type="doc">
      <dgm:prSet loTypeId="urn:microsoft.com/office/officeart/2005/8/layout/pList1#2" loCatId="" qsTypeId="urn:microsoft.com/office/officeart/2005/8/quickstyle/simple1#4" qsCatId="simple" csTypeId="urn:microsoft.com/office/officeart/2005/8/colors/accent1_3#1" csCatId="accent1" phldr="1"/>
      <dgm:spPr/>
      <dgm:t>
        <a:bodyPr/>
        <a:lstStyle/>
        <a:p>
          <a:endParaRPr lang="zh-CN" altLang="en-US"/>
        </a:p>
      </dgm:t>
    </dgm:pt>
    <dgm:pt modelId="{6AB20B27-5E85-3046-8152-F10935A9E895}">
      <dgm:prSet phldrT="[文本]"/>
      <dgm:spPr/>
      <dgm:t>
        <a:bodyPr/>
        <a:lstStyle/>
        <a:p>
          <a:r>
            <a:rPr lang="zh-CN" altLang="en-US" b="1" i="0" u="none"/>
            <a:t>围棋</a:t>
          </a:r>
          <a:r>
            <a:rPr lang="en-US" altLang="zh-CN" b="0" i="0" u="none"/>
            <a:t>: </a:t>
          </a:r>
          <a:r>
            <a:rPr lang="en-US" b="0" i="1" u="none"/>
            <a:t>AlphaGo</a:t>
          </a:r>
          <a:r>
            <a:rPr lang="en-US" b="0" i="0" u="none"/>
            <a:t> </a:t>
          </a:r>
          <a:r>
            <a:rPr lang="zh-CN" altLang="en-US" b="0" i="0" u="none"/>
            <a:t>是第一个击败职业人类围棋玩家的计算机程序</a:t>
          </a:r>
          <a:endParaRPr lang="zh-CN" altLang="en-US" dirty="0"/>
        </a:p>
      </dgm:t>
    </dgm:pt>
    <dgm:pt modelId="{37C03D2E-FC39-9943-8F17-8966928A4F64}" type="parTrans" cxnId="{44958C64-A4AA-9545-91C0-A74F3B1B76C7}">
      <dgm:prSet/>
      <dgm:spPr/>
      <dgm:t>
        <a:bodyPr/>
        <a:lstStyle/>
        <a:p>
          <a:endParaRPr lang="zh-CN" altLang="en-US"/>
        </a:p>
      </dgm:t>
    </dgm:pt>
    <dgm:pt modelId="{11DFF006-81AD-2646-A638-795AB6A73092}" type="sibTrans" cxnId="{44958C64-A4AA-9545-91C0-A74F3B1B76C7}">
      <dgm:prSet/>
      <dgm:spPr/>
      <dgm:t>
        <a:bodyPr/>
        <a:lstStyle/>
        <a:p>
          <a:endParaRPr lang="zh-CN" altLang="en-US"/>
        </a:p>
      </dgm:t>
    </dgm:pt>
    <dgm:pt modelId="{CA8E3600-7F3D-A048-843A-7759ABB8C891}">
      <dgm:prSet phldrT="[文本]"/>
      <dgm:spPr/>
      <dgm:t>
        <a:bodyPr/>
        <a:lstStyle/>
        <a:p>
          <a:r>
            <a:rPr lang="zh-CN" altLang="en-US" b="1" i="0" u="none" dirty="0"/>
            <a:t>王者荣耀</a:t>
          </a:r>
          <a:r>
            <a:rPr lang="en-US" altLang="zh-CN" b="0" i="0" u="none" dirty="0"/>
            <a:t>: </a:t>
          </a:r>
          <a:r>
            <a:rPr lang="zh-CN" altLang="en-US" b="0" i="1" u="none" dirty="0"/>
            <a:t>腾讯绝悟</a:t>
          </a:r>
          <a:r>
            <a:rPr lang="zh-CN" altLang="en-US" b="0" i="0" u="none" dirty="0"/>
            <a:t>  </a:t>
          </a:r>
          <a:endParaRPr lang="en-US" altLang="zh-CN" b="0" i="0" u="none" dirty="0"/>
        </a:p>
        <a:p>
          <a:r>
            <a:rPr lang="zh-CN" altLang="en-US" b="0" i="0" u="none" dirty="0"/>
            <a:t>击败</a:t>
          </a:r>
          <a:r>
            <a:rPr lang="en-US" altLang="zh-CN" b="0" i="0" u="none" dirty="0"/>
            <a:t>5</a:t>
          </a:r>
          <a:r>
            <a:rPr lang="zh-CN" altLang="en-US" b="0" i="0" u="none" dirty="0"/>
            <a:t>名职业选手</a:t>
          </a:r>
          <a:endParaRPr lang="zh-CN" altLang="en-US" dirty="0"/>
        </a:p>
      </dgm:t>
    </dgm:pt>
    <dgm:pt modelId="{00C2A2B9-37F4-4F4A-8CC3-EB3BF050901A}" type="parTrans" cxnId="{58B9846E-BC18-1649-B714-16BD4DBD1876}">
      <dgm:prSet/>
      <dgm:spPr/>
      <dgm:t>
        <a:bodyPr/>
        <a:lstStyle/>
        <a:p>
          <a:endParaRPr lang="zh-CN" altLang="en-US"/>
        </a:p>
      </dgm:t>
    </dgm:pt>
    <dgm:pt modelId="{512B93A4-7C78-8848-A1F4-C4B8A0AB1971}" type="sibTrans" cxnId="{58B9846E-BC18-1649-B714-16BD4DBD1876}">
      <dgm:prSet/>
      <dgm:spPr/>
      <dgm:t>
        <a:bodyPr/>
        <a:lstStyle/>
        <a:p>
          <a:endParaRPr lang="zh-CN" altLang="en-US"/>
        </a:p>
      </dgm:t>
    </dgm:pt>
    <dgm:pt modelId="{91C5E956-B65C-4B45-9964-AC09F78800A0}">
      <dgm:prSet phldrT="[文本]"/>
      <dgm:spPr/>
      <dgm:t>
        <a:bodyPr/>
        <a:lstStyle/>
        <a:p>
          <a:r>
            <a:rPr lang="en-US" b="1" i="0" u="none" dirty="0"/>
            <a:t>Dota2: </a:t>
          </a:r>
          <a:r>
            <a:rPr lang="en-US" b="0" i="1" u="none" dirty="0" err="1"/>
            <a:t>OpenAI</a:t>
          </a:r>
          <a:r>
            <a:rPr lang="en-US" b="0" i="1" u="none" dirty="0"/>
            <a:t> Five</a:t>
          </a:r>
          <a:r>
            <a:rPr lang="zh-CN" altLang="en-US" b="0" i="0" u="none" dirty="0"/>
            <a:t>在简化的环境中击败了职业选手</a:t>
          </a:r>
          <a:endParaRPr lang="zh-CN" altLang="en-US" dirty="0"/>
        </a:p>
      </dgm:t>
    </dgm:pt>
    <dgm:pt modelId="{605A1422-8951-7741-AA5F-57D95DCE6981}" type="parTrans" cxnId="{B7F6952C-2BB5-E441-AAAC-134D9E504219}">
      <dgm:prSet/>
      <dgm:spPr/>
      <dgm:t>
        <a:bodyPr/>
        <a:lstStyle/>
        <a:p>
          <a:endParaRPr lang="zh-CN" altLang="en-US"/>
        </a:p>
      </dgm:t>
    </dgm:pt>
    <dgm:pt modelId="{B4D580E3-154E-4E4A-A50E-5AF1F9A171AC}" type="sibTrans" cxnId="{B7F6952C-2BB5-E441-AAAC-134D9E504219}">
      <dgm:prSet/>
      <dgm:spPr/>
      <dgm:t>
        <a:bodyPr/>
        <a:lstStyle/>
        <a:p>
          <a:endParaRPr lang="zh-CN" altLang="en-US"/>
        </a:p>
      </dgm:t>
    </dgm:pt>
    <dgm:pt modelId="{B61390BC-8064-794F-986D-456994B04885}">
      <dgm:prSet phldrT="[文本]"/>
      <dgm:spPr/>
      <dgm:t>
        <a:bodyPr/>
        <a:lstStyle/>
        <a:p>
          <a:r>
            <a:rPr lang="en-US" b="0" i="0" u="none" dirty="0" err="1"/>
            <a:t>Atatri</a:t>
          </a:r>
          <a:r>
            <a:rPr lang="en-US" b="0" i="0" u="none" dirty="0"/>
            <a:t>: </a:t>
          </a:r>
          <a:r>
            <a:rPr lang="en-US" b="0" i="1" u="none" dirty="0"/>
            <a:t>Agent57</a:t>
          </a:r>
          <a:r>
            <a:rPr lang="en-US" b="0" i="0" u="none" dirty="0"/>
            <a:t> </a:t>
          </a:r>
          <a:r>
            <a:rPr lang="zh-CN" altLang="en-US" b="0" i="0" u="none" dirty="0"/>
            <a:t>在所有</a:t>
          </a:r>
          <a:r>
            <a:rPr lang="en-US" altLang="zh-CN" b="0" i="0" u="none" dirty="0"/>
            <a:t>57</a:t>
          </a:r>
          <a:r>
            <a:rPr lang="zh-CN" altLang="en-US" b="0" i="0" u="none" dirty="0"/>
            <a:t>个游戏上超越人类基线水平</a:t>
          </a:r>
          <a:endParaRPr lang="zh-CN" altLang="en-US" dirty="0"/>
        </a:p>
      </dgm:t>
    </dgm:pt>
    <dgm:pt modelId="{4F0DC0B4-74F1-8A4F-8D0E-E99B4CB1EDA6}" type="parTrans" cxnId="{5064BDE2-A9A9-5242-98E0-123EFA74C679}">
      <dgm:prSet/>
      <dgm:spPr/>
      <dgm:t>
        <a:bodyPr/>
        <a:lstStyle/>
        <a:p>
          <a:endParaRPr lang="zh-CN" altLang="en-US"/>
        </a:p>
      </dgm:t>
    </dgm:pt>
    <dgm:pt modelId="{F1024EF6-1F44-CC4B-A58A-80AF1D3D8365}" type="sibTrans" cxnId="{5064BDE2-A9A9-5242-98E0-123EFA74C679}">
      <dgm:prSet/>
      <dgm:spPr/>
      <dgm:t>
        <a:bodyPr/>
        <a:lstStyle/>
        <a:p>
          <a:endParaRPr lang="zh-CN" altLang="en-US"/>
        </a:p>
      </dgm:t>
    </dgm:pt>
    <dgm:pt modelId="{D4B82908-F5C1-2544-95E8-E4970D5388DE}" type="pres">
      <dgm:prSet presAssocID="{6547171C-CEAF-754A-A35C-49BC12637B1A}" presName="Name0" presStyleCnt="0">
        <dgm:presLayoutVars>
          <dgm:dir/>
          <dgm:resizeHandles val="exact"/>
        </dgm:presLayoutVars>
      </dgm:prSet>
      <dgm:spPr/>
    </dgm:pt>
    <dgm:pt modelId="{DF4E5334-AC24-9647-9898-47005E70C018}" type="pres">
      <dgm:prSet presAssocID="{6AB20B27-5E85-3046-8152-F10935A9E895}" presName="compNode" presStyleCnt="0"/>
      <dgm:spPr/>
    </dgm:pt>
    <dgm:pt modelId="{0F4DCC0B-6E81-5B4A-90AA-82D26E9FB6E2}" type="pres">
      <dgm:prSet presAssocID="{6AB20B27-5E85-3046-8152-F10935A9E895}" presName="pictRect" presStyleLbl="node1" presStyleIdx="0" presStyleCnt="4"/>
      <dgm:spPr>
        <a:blipFill rotWithShape="1">
          <a:blip xmlns:r="http://schemas.openxmlformats.org/officeDocument/2006/relationships" r:embed="rId1"/>
          <a:srcRect/>
          <a:stretch>
            <a:fillRect l="-11000" r="-11000"/>
          </a:stretch>
        </a:blipFill>
      </dgm:spPr>
    </dgm:pt>
    <dgm:pt modelId="{74C25D25-609C-5840-9E62-402A9A968B1F}" type="pres">
      <dgm:prSet presAssocID="{6AB20B27-5E85-3046-8152-F10935A9E895}" presName="textRect" presStyleLbl="revTx" presStyleIdx="0" presStyleCnt="4">
        <dgm:presLayoutVars>
          <dgm:bulletEnabled val="1"/>
        </dgm:presLayoutVars>
      </dgm:prSet>
      <dgm:spPr/>
    </dgm:pt>
    <dgm:pt modelId="{9D1A1BA2-A197-8041-B326-EFBB2388C1AD}" type="pres">
      <dgm:prSet presAssocID="{11DFF006-81AD-2646-A638-795AB6A73092}" presName="sibTrans" presStyleLbl="sibTrans2D1" presStyleIdx="0" presStyleCnt="0"/>
      <dgm:spPr/>
    </dgm:pt>
    <dgm:pt modelId="{CE9481D9-3133-7248-86FC-30B5A79DF469}" type="pres">
      <dgm:prSet presAssocID="{CA8E3600-7F3D-A048-843A-7759ABB8C891}" presName="compNode" presStyleCnt="0"/>
      <dgm:spPr/>
    </dgm:pt>
    <dgm:pt modelId="{739F7B18-071D-6F42-831D-4A7AE669EEC9}" type="pres">
      <dgm:prSet presAssocID="{CA8E3600-7F3D-A048-843A-7759ABB8C891}" presName="pictRect" presStyleLbl="node1" presStyleIdx="1" presStyleCnt="4" custScaleX="102507" custScaleY="107308"/>
      <dgm:spPr>
        <a:blipFill dpi="0" rotWithShape="1">
          <a:blip xmlns:r="http://schemas.openxmlformats.org/officeDocument/2006/relationships" r:embed="rId2"/>
          <a:srcRect/>
          <a:stretch>
            <a:fillRect t="8239" b="8239"/>
          </a:stretch>
        </a:blipFill>
      </dgm:spPr>
    </dgm:pt>
    <dgm:pt modelId="{7B81F0A9-BC44-AB45-ACCC-8E3609DCE509}" type="pres">
      <dgm:prSet presAssocID="{CA8E3600-7F3D-A048-843A-7759ABB8C891}" presName="textRect" presStyleLbl="revTx" presStyleIdx="1" presStyleCnt="4">
        <dgm:presLayoutVars>
          <dgm:bulletEnabled val="1"/>
        </dgm:presLayoutVars>
      </dgm:prSet>
      <dgm:spPr/>
    </dgm:pt>
    <dgm:pt modelId="{D77214E9-649F-8D46-A8B4-2CEB35F1EC9A}" type="pres">
      <dgm:prSet presAssocID="{512B93A4-7C78-8848-A1F4-C4B8A0AB1971}" presName="sibTrans" presStyleLbl="sibTrans2D1" presStyleIdx="0" presStyleCnt="0"/>
      <dgm:spPr/>
    </dgm:pt>
    <dgm:pt modelId="{319B5467-D67A-C14D-B3C0-CF6C6A90AEDD}" type="pres">
      <dgm:prSet presAssocID="{91C5E956-B65C-4B45-9964-AC09F78800A0}" presName="compNode" presStyleCnt="0"/>
      <dgm:spPr/>
    </dgm:pt>
    <dgm:pt modelId="{EBA4065B-08C6-794F-89D4-38AA37B25268}" type="pres">
      <dgm:prSet presAssocID="{91C5E956-B65C-4B45-9964-AC09F78800A0}" presName="pictRect" presStyleLbl="node1" presStyleIdx="2" presStyleCnt="4"/>
      <dgm:spPr>
        <a:blipFill dpi="0" rotWithShape="1">
          <a:blip xmlns:r="http://schemas.openxmlformats.org/officeDocument/2006/relationships" r:embed="rId3"/>
          <a:srcRect/>
          <a:stretch>
            <a:fillRect l="14681" r="14681"/>
          </a:stretch>
        </a:blipFill>
      </dgm:spPr>
    </dgm:pt>
    <dgm:pt modelId="{24CAB0B3-7DA7-8842-8EB8-67DA310A9F24}" type="pres">
      <dgm:prSet presAssocID="{91C5E956-B65C-4B45-9964-AC09F78800A0}" presName="textRect" presStyleLbl="revTx" presStyleIdx="2" presStyleCnt="4">
        <dgm:presLayoutVars>
          <dgm:bulletEnabled val="1"/>
        </dgm:presLayoutVars>
      </dgm:prSet>
      <dgm:spPr/>
    </dgm:pt>
    <dgm:pt modelId="{D9D112C2-17EC-AF4F-ACC1-15FDD98F8E4F}" type="pres">
      <dgm:prSet presAssocID="{B4D580E3-154E-4E4A-A50E-5AF1F9A171AC}" presName="sibTrans" presStyleLbl="sibTrans2D1" presStyleIdx="0" presStyleCnt="0"/>
      <dgm:spPr/>
    </dgm:pt>
    <dgm:pt modelId="{B0B1BA9B-8099-0E42-873E-3BD996B9C0E5}" type="pres">
      <dgm:prSet presAssocID="{B61390BC-8064-794F-986D-456994B04885}" presName="compNode" presStyleCnt="0"/>
      <dgm:spPr/>
    </dgm:pt>
    <dgm:pt modelId="{B9E2AAA6-5C94-9241-A3C9-BC87FBD2F9DA}" type="pres">
      <dgm:prSet presAssocID="{B61390BC-8064-794F-986D-456994B04885}" presName="pictRect" presStyleLbl="node1" presStyleIdx="3" presStyleCnt="4"/>
      <dgm:spPr>
        <a:blipFill dpi="0" rotWithShape="1">
          <a:blip xmlns:r="http://schemas.openxmlformats.org/officeDocument/2006/relationships" r:embed="rId4"/>
          <a:srcRect/>
          <a:stretch>
            <a:fillRect t="7587" b="7587"/>
          </a:stretch>
        </a:blipFill>
      </dgm:spPr>
    </dgm:pt>
    <dgm:pt modelId="{2A7A7849-B721-3545-9004-42C896533F23}" type="pres">
      <dgm:prSet presAssocID="{B61390BC-8064-794F-986D-456994B04885}" presName="textRect" presStyleLbl="revTx" presStyleIdx="3" presStyleCnt="4">
        <dgm:presLayoutVars>
          <dgm:bulletEnabled val="1"/>
        </dgm:presLayoutVars>
      </dgm:prSet>
      <dgm:spPr/>
    </dgm:pt>
  </dgm:ptLst>
  <dgm:cxnLst>
    <dgm:cxn modelId="{9DBC9211-8089-6A4E-89D1-84B7B5796F55}" type="presOf" srcId="{512B93A4-7C78-8848-A1F4-C4B8A0AB1971}" destId="{D77214E9-649F-8D46-A8B4-2CEB35F1EC9A}" srcOrd="0" destOrd="0" presId="urn:microsoft.com/office/officeart/2005/8/layout/pList1#2"/>
    <dgm:cxn modelId="{B7F6952C-2BB5-E441-AAAC-134D9E504219}" srcId="{6547171C-CEAF-754A-A35C-49BC12637B1A}" destId="{91C5E956-B65C-4B45-9964-AC09F78800A0}" srcOrd="2" destOrd="0" parTransId="{605A1422-8951-7741-AA5F-57D95DCE6981}" sibTransId="{B4D580E3-154E-4E4A-A50E-5AF1F9A171AC}"/>
    <dgm:cxn modelId="{4402C12C-1A68-E146-84E5-F41CD68BC833}" type="presOf" srcId="{11DFF006-81AD-2646-A638-795AB6A73092}" destId="{9D1A1BA2-A197-8041-B326-EFBB2388C1AD}" srcOrd="0" destOrd="0" presId="urn:microsoft.com/office/officeart/2005/8/layout/pList1#2"/>
    <dgm:cxn modelId="{96E3643A-4748-204D-AD36-BEF8998BE057}" type="presOf" srcId="{91C5E956-B65C-4B45-9964-AC09F78800A0}" destId="{24CAB0B3-7DA7-8842-8EB8-67DA310A9F24}" srcOrd="0" destOrd="0" presId="urn:microsoft.com/office/officeart/2005/8/layout/pList1#2"/>
    <dgm:cxn modelId="{B468F03D-8850-C14B-AB7E-A89CA2CB4232}" type="presOf" srcId="{6AB20B27-5E85-3046-8152-F10935A9E895}" destId="{74C25D25-609C-5840-9E62-402A9A968B1F}" srcOrd="0" destOrd="0" presId="urn:microsoft.com/office/officeart/2005/8/layout/pList1#2"/>
    <dgm:cxn modelId="{44958C64-A4AA-9545-91C0-A74F3B1B76C7}" srcId="{6547171C-CEAF-754A-A35C-49BC12637B1A}" destId="{6AB20B27-5E85-3046-8152-F10935A9E895}" srcOrd="0" destOrd="0" parTransId="{37C03D2E-FC39-9943-8F17-8966928A4F64}" sibTransId="{11DFF006-81AD-2646-A638-795AB6A73092}"/>
    <dgm:cxn modelId="{58B9846E-BC18-1649-B714-16BD4DBD1876}" srcId="{6547171C-CEAF-754A-A35C-49BC12637B1A}" destId="{CA8E3600-7F3D-A048-843A-7759ABB8C891}" srcOrd="1" destOrd="0" parTransId="{00C2A2B9-37F4-4F4A-8CC3-EB3BF050901A}" sibTransId="{512B93A4-7C78-8848-A1F4-C4B8A0AB1971}"/>
    <dgm:cxn modelId="{15051373-D541-4A4C-B8D4-C5DD89EDDF0C}" type="presOf" srcId="{B4D580E3-154E-4E4A-A50E-5AF1F9A171AC}" destId="{D9D112C2-17EC-AF4F-ACC1-15FDD98F8E4F}" srcOrd="0" destOrd="0" presId="urn:microsoft.com/office/officeart/2005/8/layout/pList1#2"/>
    <dgm:cxn modelId="{514AEEB3-18DF-B444-843A-C60BE29AC217}" type="presOf" srcId="{CA8E3600-7F3D-A048-843A-7759ABB8C891}" destId="{7B81F0A9-BC44-AB45-ACCC-8E3609DCE509}" srcOrd="0" destOrd="0" presId="urn:microsoft.com/office/officeart/2005/8/layout/pList1#2"/>
    <dgm:cxn modelId="{426F44BF-C8B9-D540-B7EF-4B6383B59E78}" type="presOf" srcId="{B61390BC-8064-794F-986D-456994B04885}" destId="{2A7A7849-B721-3545-9004-42C896533F23}" srcOrd="0" destOrd="0" presId="urn:microsoft.com/office/officeart/2005/8/layout/pList1#2"/>
    <dgm:cxn modelId="{301614D7-48D1-3946-939C-466736B24AAC}" type="presOf" srcId="{6547171C-CEAF-754A-A35C-49BC12637B1A}" destId="{D4B82908-F5C1-2544-95E8-E4970D5388DE}" srcOrd="0" destOrd="0" presId="urn:microsoft.com/office/officeart/2005/8/layout/pList1#2"/>
    <dgm:cxn modelId="{5064BDE2-A9A9-5242-98E0-123EFA74C679}" srcId="{6547171C-CEAF-754A-A35C-49BC12637B1A}" destId="{B61390BC-8064-794F-986D-456994B04885}" srcOrd="3" destOrd="0" parTransId="{4F0DC0B4-74F1-8A4F-8D0E-E99B4CB1EDA6}" sibTransId="{F1024EF6-1F44-CC4B-A58A-80AF1D3D8365}"/>
    <dgm:cxn modelId="{1D1927B7-9E30-A841-8B2D-F166B4676B40}" type="presParOf" srcId="{D4B82908-F5C1-2544-95E8-E4970D5388DE}" destId="{DF4E5334-AC24-9647-9898-47005E70C018}" srcOrd="0" destOrd="0" presId="urn:microsoft.com/office/officeart/2005/8/layout/pList1#2"/>
    <dgm:cxn modelId="{FEC130FD-D8EB-D244-8798-A0C736B71885}" type="presParOf" srcId="{DF4E5334-AC24-9647-9898-47005E70C018}" destId="{0F4DCC0B-6E81-5B4A-90AA-82D26E9FB6E2}" srcOrd="0" destOrd="0" presId="urn:microsoft.com/office/officeart/2005/8/layout/pList1#2"/>
    <dgm:cxn modelId="{0FDF8221-14D8-A149-B76B-C7F904BC681C}" type="presParOf" srcId="{DF4E5334-AC24-9647-9898-47005E70C018}" destId="{74C25D25-609C-5840-9E62-402A9A968B1F}" srcOrd="1" destOrd="0" presId="urn:microsoft.com/office/officeart/2005/8/layout/pList1#2"/>
    <dgm:cxn modelId="{A6C85249-3704-9B49-AACA-BAD69D2C95F9}" type="presParOf" srcId="{D4B82908-F5C1-2544-95E8-E4970D5388DE}" destId="{9D1A1BA2-A197-8041-B326-EFBB2388C1AD}" srcOrd="1" destOrd="0" presId="urn:microsoft.com/office/officeart/2005/8/layout/pList1#2"/>
    <dgm:cxn modelId="{50750AD0-6197-DF4E-AE8B-738E10A785D6}" type="presParOf" srcId="{D4B82908-F5C1-2544-95E8-E4970D5388DE}" destId="{CE9481D9-3133-7248-86FC-30B5A79DF469}" srcOrd="2" destOrd="0" presId="urn:microsoft.com/office/officeart/2005/8/layout/pList1#2"/>
    <dgm:cxn modelId="{E3FC6D03-116A-5246-8879-1A3FD190CFEF}" type="presParOf" srcId="{CE9481D9-3133-7248-86FC-30B5A79DF469}" destId="{739F7B18-071D-6F42-831D-4A7AE669EEC9}" srcOrd="0" destOrd="0" presId="urn:microsoft.com/office/officeart/2005/8/layout/pList1#2"/>
    <dgm:cxn modelId="{A0CDB557-6B7C-3A49-A3FC-A4CBDEBC819C}" type="presParOf" srcId="{CE9481D9-3133-7248-86FC-30B5A79DF469}" destId="{7B81F0A9-BC44-AB45-ACCC-8E3609DCE509}" srcOrd="1" destOrd="0" presId="urn:microsoft.com/office/officeart/2005/8/layout/pList1#2"/>
    <dgm:cxn modelId="{6CEF5B07-43BA-314C-8FF4-366AF7E8035D}" type="presParOf" srcId="{D4B82908-F5C1-2544-95E8-E4970D5388DE}" destId="{D77214E9-649F-8D46-A8B4-2CEB35F1EC9A}" srcOrd="3" destOrd="0" presId="urn:microsoft.com/office/officeart/2005/8/layout/pList1#2"/>
    <dgm:cxn modelId="{F35B7DE5-89E1-D348-9D82-941BD8B5310C}" type="presParOf" srcId="{D4B82908-F5C1-2544-95E8-E4970D5388DE}" destId="{319B5467-D67A-C14D-B3C0-CF6C6A90AEDD}" srcOrd="4" destOrd="0" presId="urn:microsoft.com/office/officeart/2005/8/layout/pList1#2"/>
    <dgm:cxn modelId="{5AB038C8-571B-C349-A295-8A412F8D03B3}" type="presParOf" srcId="{319B5467-D67A-C14D-B3C0-CF6C6A90AEDD}" destId="{EBA4065B-08C6-794F-89D4-38AA37B25268}" srcOrd="0" destOrd="0" presId="urn:microsoft.com/office/officeart/2005/8/layout/pList1#2"/>
    <dgm:cxn modelId="{115F2FBA-5391-684A-88D9-4AF6458B116E}" type="presParOf" srcId="{319B5467-D67A-C14D-B3C0-CF6C6A90AEDD}" destId="{24CAB0B3-7DA7-8842-8EB8-67DA310A9F24}" srcOrd="1" destOrd="0" presId="urn:microsoft.com/office/officeart/2005/8/layout/pList1#2"/>
    <dgm:cxn modelId="{AB2AA227-B132-2B4C-8EE4-FFE61150E93A}" type="presParOf" srcId="{D4B82908-F5C1-2544-95E8-E4970D5388DE}" destId="{D9D112C2-17EC-AF4F-ACC1-15FDD98F8E4F}" srcOrd="5" destOrd="0" presId="urn:microsoft.com/office/officeart/2005/8/layout/pList1#2"/>
    <dgm:cxn modelId="{05375022-B280-AC4E-B702-1EB4CC252004}" type="presParOf" srcId="{D4B82908-F5C1-2544-95E8-E4970D5388DE}" destId="{B0B1BA9B-8099-0E42-873E-3BD996B9C0E5}" srcOrd="6" destOrd="0" presId="urn:microsoft.com/office/officeart/2005/8/layout/pList1#2"/>
    <dgm:cxn modelId="{BD822049-F7C4-A64C-950F-376FEAFC31FA}" type="presParOf" srcId="{B0B1BA9B-8099-0E42-873E-3BD996B9C0E5}" destId="{B9E2AAA6-5C94-9241-A3C9-BC87FBD2F9DA}" srcOrd="0" destOrd="0" presId="urn:microsoft.com/office/officeart/2005/8/layout/pList1#2"/>
    <dgm:cxn modelId="{EA4E303B-1ED4-894A-90D9-AB00E75C0357}" type="presParOf" srcId="{B0B1BA9B-8099-0E42-873E-3BD996B9C0E5}" destId="{2A7A7849-B721-3545-9004-42C896533F23}" srcOrd="1" destOrd="0" presId="urn:microsoft.com/office/officeart/2005/8/layout/pList1#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9848F-98A9-A448-95C3-C6338B233D7F}" type="doc">
      <dgm:prSet loTypeId="urn:microsoft.com/office/officeart/2005/8/layout/pList1#3" loCatId="" qsTypeId="urn:microsoft.com/office/officeart/2005/8/quickstyle/simple1#5" qsCatId="simple" csTypeId="urn:microsoft.com/office/officeart/2005/8/colors/accent1_2#3" csCatId="accent1" phldr="1"/>
      <dgm:spPr/>
      <dgm:t>
        <a:bodyPr/>
        <a:lstStyle/>
        <a:p>
          <a:endParaRPr lang="zh-CN" altLang="en-US"/>
        </a:p>
      </dgm:t>
    </dgm:pt>
    <dgm:pt modelId="{C2FAE1B1-86BD-BF45-8D67-F853D99233CC}">
      <dgm:prSet phldrT="[文本]" custT="1"/>
      <dgm:spPr/>
      <dgm:t>
        <a:bodyPr/>
        <a:lstStyle/>
        <a:p>
          <a:pPr algn="ctr"/>
          <a:r>
            <a:rPr lang="en-US" sz="1000" b="1" i="0" u="none" dirty="0" err="1">
              <a:latin typeface="Microsoft YaHei" panose="020B0503020204020204" pitchFamily="34" charset="-122"/>
              <a:ea typeface="Microsoft YaHei" panose="020B0503020204020204" pitchFamily="34" charset="-122"/>
            </a:rPr>
            <a:t>减少数据中心的能耗</a:t>
          </a:r>
          <a:r>
            <a:rPr lang="zh-CN" altLang="en-US" sz="1000" b="0" i="0" u="none" dirty="0">
              <a:latin typeface="Microsoft YaHei" panose="020B0503020204020204" pitchFamily="34" charset="-122"/>
              <a:ea typeface="Microsoft YaHei" panose="020B0503020204020204" pitchFamily="34" charset="-122"/>
            </a:rPr>
            <a:t>：</a:t>
          </a:r>
          <a:r>
            <a:rPr lang="en-US" sz="1000" b="0" i="0" u="none" dirty="0">
              <a:latin typeface="Microsoft YaHei" panose="020B0503020204020204" pitchFamily="34" charset="-122"/>
              <a:ea typeface="Microsoft YaHei" panose="020B0503020204020204" pitchFamily="34" charset="-122"/>
            </a:rPr>
            <a:t>DeepMind AI </a:t>
          </a:r>
          <a:r>
            <a:rPr lang="zh-CN" altLang="en-US" sz="1000" b="0" i="0" u="none" dirty="0">
              <a:latin typeface="Microsoft YaHei" panose="020B0503020204020204" pitchFamily="34" charset="-122"/>
              <a:ea typeface="Microsoft YaHei" panose="020B0503020204020204" pitchFamily="34" charset="-122"/>
            </a:rPr>
            <a:t>将 </a:t>
          </a:r>
          <a:r>
            <a:rPr lang="en-US" sz="1000" b="0" i="0" u="none" dirty="0">
              <a:latin typeface="Microsoft YaHei" panose="020B0503020204020204" pitchFamily="34" charset="-122"/>
              <a:ea typeface="Microsoft YaHei" panose="020B0503020204020204" pitchFamily="34" charset="-122"/>
            </a:rPr>
            <a:t>Google </a:t>
          </a:r>
          <a:r>
            <a:rPr lang="zh-CN" altLang="en-US" sz="1000" b="0" i="0" u="none" dirty="0">
              <a:latin typeface="Microsoft YaHei" panose="020B0503020204020204" pitchFamily="34" charset="-122"/>
              <a:ea typeface="Microsoft YaHei" panose="020B0503020204020204" pitchFamily="34" charset="-122"/>
            </a:rPr>
            <a:t>数据中心的冷却费用减少了</a:t>
          </a:r>
          <a:r>
            <a:rPr lang="en-US" altLang="zh-CN" sz="1000" b="0" i="0" u="none" dirty="0">
              <a:latin typeface="Microsoft YaHei" panose="020B0503020204020204" pitchFamily="34" charset="-122"/>
              <a:ea typeface="Microsoft YaHei" panose="020B0503020204020204" pitchFamily="34" charset="-122"/>
            </a:rPr>
            <a:t>40%</a:t>
          </a:r>
          <a:endParaRPr lang="zh-CN" altLang="en-US" sz="1000" dirty="0">
            <a:latin typeface="Microsoft YaHei" panose="020B0503020204020204" pitchFamily="34" charset="-122"/>
            <a:ea typeface="Microsoft YaHei" panose="020B0503020204020204" pitchFamily="34" charset="-122"/>
          </a:endParaRPr>
        </a:p>
      </dgm:t>
    </dgm:pt>
    <dgm:pt modelId="{A0A28C47-D4D2-AE41-8E2B-DD933EE1D309}" type="parTrans" cxnId="{CD849C4F-D8CC-3943-BFCD-4218BE2F9AD3}">
      <dgm:prSet/>
      <dgm:spPr/>
      <dgm:t>
        <a:bodyPr/>
        <a:lstStyle/>
        <a:p>
          <a:endParaRPr lang="zh-CN" altLang="en-US"/>
        </a:p>
      </dgm:t>
    </dgm:pt>
    <dgm:pt modelId="{953C3BDD-3ED9-8E44-9AC0-F8BA23148E97}" type="sibTrans" cxnId="{CD849C4F-D8CC-3943-BFCD-4218BE2F9AD3}">
      <dgm:prSet/>
      <dgm:spPr/>
      <dgm:t>
        <a:bodyPr/>
        <a:lstStyle/>
        <a:p>
          <a:endParaRPr lang="zh-CN" altLang="en-US"/>
        </a:p>
      </dgm:t>
    </dgm:pt>
    <dgm:pt modelId="{98A141CF-594A-BF41-8C34-49B5E408EDB9}">
      <dgm:prSet phldrT="[文本]"/>
      <dgm:spPr/>
      <dgm:t>
        <a:bodyPr/>
        <a:lstStyle/>
        <a:p>
          <a:r>
            <a:rPr lang="zh-CN" altLang="en-US" b="1" i="0" u="none" dirty="0"/>
            <a:t>自适应石油控制器</a:t>
          </a:r>
          <a:r>
            <a:rPr lang="zh-CN" altLang="en-US" b="0" i="0" u="none" dirty="0"/>
            <a:t>：自动对成本</a:t>
          </a:r>
          <a:r>
            <a:rPr lang="en-US" altLang="zh-CN" b="0" i="0" u="none" dirty="0"/>
            <a:t>/</a:t>
          </a:r>
          <a:r>
            <a:rPr lang="zh-CN" altLang="en-US" b="0" i="0" u="none" dirty="0"/>
            <a:t>收益率</a:t>
          </a:r>
          <a:r>
            <a:rPr lang="en-US" altLang="zh-CN" b="0" i="0" u="none" dirty="0"/>
            <a:t>/</a:t>
          </a:r>
          <a:r>
            <a:rPr lang="zh-CN" altLang="en-US" b="0" i="0" u="none" dirty="0"/>
            <a:t>质量进行权衡</a:t>
          </a:r>
          <a:r>
            <a:rPr lang="en-US" altLang="zh-CN" b="0" i="0" u="none" dirty="0"/>
            <a:t>, </a:t>
          </a:r>
          <a:r>
            <a:rPr lang="zh-CN" altLang="en-US" b="0" i="0" u="none" dirty="0"/>
            <a:t>得到控制方案</a:t>
          </a:r>
          <a:endParaRPr lang="zh-CN" altLang="en-US" dirty="0"/>
        </a:p>
      </dgm:t>
    </dgm:pt>
    <dgm:pt modelId="{C06B7B66-AF04-094C-9ABC-D2345CF41E25}" type="parTrans" cxnId="{DD71DE04-E5AF-8343-8F2D-94427B70090A}">
      <dgm:prSet/>
      <dgm:spPr/>
      <dgm:t>
        <a:bodyPr/>
        <a:lstStyle/>
        <a:p>
          <a:endParaRPr lang="zh-CN" altLang="en-US"/>
        </a:p>
      </dgm:t>
    </dgm:pt>
    <dgm:pt modelId="{8ABCB76D-963F-EA41-AEB5-D821E89FF351}" type="sibTrans" cxnId="{DD71DE04-E5AF-8343-8F2D-94427B70090A}">
      <dgm:prSet/>
      <dgm:spPr/>
      <dgm:t>
        <a:bodyPr/>
        <a:lstStyle/>
        <a:p>
          <a:endParaRPr lang="zh-CN" altLang="en-US"/>
        </a:p>
      </dgm:t>
    </dgm:pt>
    <dgm:pt modelId="{E9BDC07B-4C1D-514B-95DF-57CFB2E13842}" type="pres">
      <dgm:prSet presAssocID="{2449848F-98A9-A448-95C3-C6338B233D7F}" presName="Name0" presStyleCnt="0">
        <dgm:presLayoutVars>
          <dgm:dir/>
          <dgm:resizeHandles val="exact"/>
        </dgm:presLayoutVars>
      </dgm:prSet>
      <dgm:spPr/>
    </dgm:pt>
    <dgm:pt modelId="{90B5986B-3E2C-9547-A2C8-26B26EAADB98}" type="pres">
      <dgm:prSet presAssocID="{C2FAE1B1-86BD-BF45-8D67-F853D99233CC}" presName="compNode" presStyleCnt="0"/>
      <dgm:spPr/>
    </dgm:pt>
    <dgm:pt modelId="{AA9E1CC8-0D78-DF47-83CA-9D69969C9142}" type="pres">
      <dgm:prSet presAssocID="{C2FAE1B1-86BD-BF45-8D67-F853D99233CC}" presName="pictRect" presStyleLbl="node1" presStyleIdx="0" presStyleCnt="2" custLinFactNeighborX="-740" custLinFactNeighborY="6973"/>
      <dgm:spPr>
        <a:blipFill dpi="0" rotWithShape="1">
          <a:blip xmlns:r="http://schemas.openxmlformats.org/officeDocument/2006/relationships" r:embed="rId1"/>
          <a:srcRect/>
          <a:stretch>
            <a:fillRect t="1736" b="1736"/>
          </a:stretch>
        </a:blipFill>
      </dgm:spPr>
    </dgm:pt>
    <dgm:pt modelId="{CE60E209-AC6B-164D-BF82-259C8331B515}" type="pres">
      <dgm:prSet presAssocID="{C2FAE1B1-86BD-BF45-8D67-F853D99233CC}" presName="textRect" presStyleLbl="revTx" presStyleIdx="0" presStyleCnt="2" custScaleX="112423">
        <dgm:presLayoutVars>
          <dgm:bulletEnabled val="1"/>
        </dgm:presLayoutVars>
      </dgm:prSet>
      <dgm:spPr/>
    </dgm:pt>
    <dgm:pt modelId="{874EA010-DEB3-C642-B5AD-53F04CCCAE85}" type="pres">
      <dgm:prSet presAssocID="{953C3BDD-3ED9-8E44-9AC0-F8BA23148E97}" presName="sibTrans" presStyleLbl="sibTrans2D1" presStyleIdx="0" presStyleCnt="0"/>
      <dgm:spPr/>
    </dgm:pt>
    <dgm:pt modelId="{CA38B951-3D6E-644D-BA84-B47504AA469A}" type="pres">
      <dgm:prSet presAssocID="{98A141CF-594A-BF41-8C34-49B5E408EDB9}" presName="compNode" presStyleCnt="0"/>
      <dgm:spPr/>
    </dgm:pt>
    <dgm:pt modelId="{EA3BDC02-F016-5647-9B80-99DD43BCD880}" type="pres">
      <dgm:prSet presAssocID="{98A141CF-594A-BF41-8C34-49B5E408EDB9}" presName="pictRect" presStyleLbl="node1" presStyleIdx="1" presStyleCnt="2" custLinFactNeighborX="433" custLinFactNeighborY="3090"/>
      <dgm:spPr>
        <a:blipFill dpi="0" rotWithShape="1">
          <a:blip xmlns:r="http://schemas.openxmlformats.org/officeDocument/2006/relationships" r:embed="rId2"/>
          <a:srcRect/>
          <a:stretch>
            <a:fillRect t="13166" b="13166"/>
          </a:stretch>
        </a:blipFill>
      </dgm:spPr>
    </dgm:pt>
    <dgm:pt modelId="{F4FFEB25-4993-7446-B274-4A70DC657426}" type="pres">
      <dgm:prSet presAssocID="{98A141CF-594A-BF41-8C34-49B5E408EDB9}" presName="textRect" presStyleLbl="revTx" presStyleIdx="1" presStyleCnt="2">
        <dgm:presLayoutVars>
          <dgm:bulletEnabled val="1"/>
        </dgm:presLayoutVars>
      </dgm:prSet>
      <dgm:spPr/>
    </dgm:pt>
  </dgm:ptLst>
  <dgm:cxnLst>
    <dgm:cxn modelId="{DD71DE04-E5AF-8343-8F2D-94427B70090A}" srcId="{2449848F-98A9-A448-95C3-C6338B233D7F}" destId="{98A141CF-594A-BF41-8C34-49B5E408EDB9}" srcOrd="1" destOrd="0" parTransId="{C06B7B66-AF04-094C-9ABC-D2345CF41E25}" sibTransId="{8ABCB76D-963F-EA41-AEB5-D821E89FF351}"/>
    <dgm:cxn modelId="{A6D05719-F7AE-2242-91F7-75529CD9B428}" type="presOf" srcId="{98A141CF-594A-BF41-8C34-49B5E408EDB9}" destId="{F4FFEB25-4993-7446-B274-4A70DC657426}" srcOrd="0" destOrd="0" presId="urn:microsoft.com/office/officeart/2005/8/layout/pList1#3"/>
    <dgm:cxn modelId="{2935FF44-2427-DA45-8828-787F42897F68}" type="presOf" srcId="{C2FAE1B1-86BD-BF45-8D67-F853D99233CC}" destId="{CE60E209-AC6B-164D-BF82-259C8331B515}" srcOrd="0" destOrd="0" presId="urn:microsoft.com/office/officeart/2005/8/layout/pList1#3"/>
    <dgm:cxn modelId="{CD849C4F-D8CC-3943-BFCD-4218BE2F9AD3}" srcId="{2449848F-98A9-A448-95C3-C6338B233D7F}" destId="{C2FAE1B1-86BD-BF45-8D67-F853D99233CC}" srcOrd="0" destOrd="0" parTransId="{A0A28C47-D4D2-AE41-8E2B-DD933EE1D309}" sibTransId="{953C3BDD-3ED9-8E44-9AC0-F8BA23148E97}"/>
    <dgm:cxn modelId="{B8E31F66-73DD-6543-B2D1-C715A7964D7B}" type="presOf" srcId="{953C3BDD-3ED9-8E44-9AC0-F8BA23148E97}" destId="{874EA010-DEB3-C642-B5AD-53F04CCCAE85}" srcOrd="0" destOrd="0" presId="urn:microsoft.com/office/officeart/2005/8/layout/pList1#3"/>
    <dgm:cxn modelId="{EF0E98C0-E382-D54B-86CE-E560B299A47C}" type="presOf" srcId="{2449848F-98A9-A448-95C3-C6338B233D7F}" destId="{E9BDC07B-4C1D-514B-95DF-57CFB2E13842}" srcOrd="0" destOrd="0" presId="urn:microsoft.com/office/officeart/2005/8/layout/pList1#3"/>
    <dgm:cxn modelId="{41B83AB1-7FBC-0A4B-A64D-D90B01B4AB24}" type="presParOf" srcId="{E9BDC07B-4C1D-514B-95DF-57CFB2E13842}" destId="{90B5986B-3E2C-9547-A2C8-26B26EAADB98}" srcOrd="0" destOrd="0" presId="urn:microsoft.com/office/officeart/2005/8/layout/pList1#3"/>
    <dgm:cxn modelId="{167D030A-7BCB-284D-AF36-88D516405247}" type="presParOf" srcId="{90B5986B-3E2C-9547-A2C8-26B26EAADB98}" destId="{AA9E1CC8-0D78-DF47-83CA-9D69969C9142}" srcOrd="0" destOrd="0" presId="urn:microsoft.com/office/officeart/2005/8/layout/pList1#3"/>
    <dgm:cxn modelId="{1AEB1438-6A89-D141-BE70-2C24812BEDB0}" type="presParOf" srcId="{90B5986B-3E2C-9547-A2C8-26B26EAADB98}" destId="{CE60E209-AC6B-164D-BF82-259C8331B515}" srcOrd="1" destOrd="0" presId="urn:microsoft.com/office/officeart/2005/8/layout/pList1#3"/>
    <dgm:cxn modelId="{FA64062B-F414-634C-89BF-8D7EED444C0A}" type="presParOf" srcId="{E9BDC07B-4C1D-514B-95DF-57CFB2E13842}" destId="{874EA010-DEB3-C642-B5AD-53F04CCCAE85}" srcOrd="1" destOrd="0" presId="urn:microsoft.com/office/officeart/2005/8/layout/pList1#3"/>
    <dgm:cxn modelId="{455987E5-7618-4340-AC61-E2AED752B3CB}" type="presParOf" srcId="{E9BDC07B-4C1D-514B-95DF-57CFB2E13842}" destId="{CA38B951-3D6E-644D-BA84-B47504AA469A}" srcOrd="2" destOrd="0" presId="urn:microsoft.com/office/officeart/2005/8/layout/pList1#3"/>
    <dgm:cxn modelId="{4BB03BE8-C1E1-2446-ADEF-7079A80A17C1}" type="presParOf" srcId="{CA38B951-3D6E-644D-BA84-B47504AA469A}" destId="{EA3BDC02-F016-5647-9B80-99DD43BCD880}" srcOrd="0" destOrd="0" presId="urn:microsoft.com/office/officeart/2005/8/layout/pList1#3"/>
    <dgm:cxn modelId="{486A3E02-02EF-7C49-9EA1-B73A0517CB1C}" type="presParOf" srcId="{CA38B951-3D6E-644D-BA84-B47504AA469A}" destId="{F4FFEB25-4993-7446-B274-4A70DC657426}" srcOrd="1" destOrd="0" presId="urn:microsoft.com/office/officeart/2005/8/layout/pList1#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F4EAE7-1A7E-BF48-9918-66D1B774C339}" type="doc">
      <dgm:prSet loTypeId="urn:microsoft.com/office/officeart/2005/8/layout/vList2#1" loCatId="list" qsTypeId="urn:microsoft.com/office/officeart/2005/8/quickstyle/simple1#7" qsCatId="simple" csTypeId="urn:microsoft.com/office/officeart/2005/8/colors/accent1_3#2" csCatId="accent1" phldr="1"/>
      <dgm:spPr/>
      <dgm:t>
        <a:bodyPr/>
        <a:lstStyle/>
        <a:p>
          <a:endParaRPr lang="zh-CN" altLang="en-US"/>
        </a:p>
      </dgm:t>
    </dgm:pt>
    <dgm:pt modelId="{37C15A2C-03DD-6046-91CC-632862D27781}">
      <dgm:prSet/>
      <dgm:spPr/>
      <dgm:t>
        <a:bodyPr/>
        <a:lstStyle/>
        <a:p>
          <a:r>
            <a:rPr lang="zh-CN" b="0" i="0"/>
            <a:t>环境的不稳定性</a:t>
          </a:r>
          <a:endParaRPr lang="zh-CN"/>
        </a:p>
      </dgm:t>
    </dgm:pt>
    <dgm:pt modelId="{48E1423D-C49E-594F-ADB8-70E737AB4987}" type="parTrans" cxnId="{EA4164C2-15BF-F343-9E28-C06A3B3585D4}">
      <dgm:prSet/>
      <dgm:spPr/>
      <dgm:t>
        <a:bodyPr/>
        <a:lstStyle/>
        <a:p>
          <a:endParaRPr lang="zh-CN" altLang="en-US"/>
        </a:p>
      </dgm:t>
    </dgm:pt>
    <dgm:pt modelId="{D9401C0C-617B-3147-A484-D0843A12CA41}" type="sibTrans" cxnId="{EA4164C2-15BF-F343-9E28-C06A3B3585D4}">
      <dgm:prSet/>
      <dgm:spPr/>
      <dgm:t>
        <a:bodyPr/>
        <a:lstStyle/>
        <a:p>
          <a:endParaRPr lang="zh-CN" altLang="en-US"/>
        </a:p>
      </dgm:t>
    </dgm:pt>
    <dgm:pt modelId="{1A6FF91C-7B11-F84C-9D28-70194E8F80AC}">
      <dgm:prSet/>
      <dgm:spPr/>
      <dgm:t>
        <a:bodyPr/>
        <a:lstStyle/>
        <a:p>
          <a:r>
            <a:rPr lang="zh-CN" b="0" i="0" dirty="0">
              <a:latin typeface="Microsoft YaHei" panose="020B0503020204020204" pitchFamily="34" charset="-122"/>
              <a:ea typeface="Microsoft YaHei" panose="020B0503020204020204" pitchFamily="34" charset="-122"/>
            </a:rPr>
            <a:t>智能体在做决策的同时，其他智能体也在采取动作</a:t>
          </a:r>
          <a:endParaRPr lang="zh-CN" dirty="0">
            <a:latin typeface="Microsoft YaHei" panose="020B0503020204020204" pitchFamily="34" charset="-122"/>
            <a:ea typeface="Microsoft YaHei" panose="020B0503020204020204" pitchFamily="34" charset="-122"/>
          </a:endParaRPr>
        </a:p>
      </dgm:t>
    </dgm:pt>
    <dgm:pt modelId="{6A5C150C-BD11-F549-892D-5A1646EC0DEA}" type="parTrans" cxnId="{F408E2EE-F228-D143-B5ED-F1F9DE3AC1E7}">
      <dgm:prSet/>
      <dgm:spPr/>
      <dgm:t>
        <a:bodyPr/>
        <a:lstStyle/>
        <a:p>
          <a:endParaRPr lang="zh-CN" altLang="en-US"/>
        </a:p>
      </dgm:t>
    </dgm:pt>
    <dgm:pt modelId="{DD2ED7CE-4E7C-7945-916D-B36F8B8DF8C5}" type="sibTrans" cxnId="{F408E2EE-F228-D143-B5ED-F1F9DE3AC1E7}">
      <dgm:prSet/>
      <dgm:spPr/>
      <dgm:t>
        <a:bodyPr/>
        <a:lstStyle/>
        <a:p>
          <a:endParaRPr lang="zh-CN" altLang="en-US"/>
        </a:p>
      </dgm:t>
    </dgm:pt>
    <dgm:pt modelId="{BA7F1BC9-6B2E-274C-B2D7-AE37969B8F91}">
      <dgm:prSet/>
      <dgm:spPr/>
      <dgm:t>
        <a:bodyPr/>
        <a:lstStyle/>
        <a:p>
          <a:r>
            <a:rPr lang="zh-CN" b="0" i="0" dirty="0">
              <a:latin typeface="Microsoft YaHei" panose="020B0503020204020204" pitchFamily="34" charset="-122"/>
              <a:ea typeface="Microsoft YaHei" panose="020B0503020204020204" pitchFamily="34" charset="-122"/>
            </a:rPr>
            <a:t>环境状态的变化与所有智能体的联合动作相关</a:t>
          </a:r>
          <a:endParaRPr lang="zh-CN" dirty="0">
            <a:latin typeface="Microsoft YaHei" panose="020B0503020204020204" pitchFamily="34" charset="-122"/>
            <a:ea typeface="Microsoft YaHei" panose="020B0503020204020204" pitchFamily="34" charset="-122"/>
          </a:endParaRPr>
        </a:p>
      </dgm:t>
    </dgm:pt>
    <dgm:pt modelId="{37ED1EB5-E09D-5944-9AA8-670B12B1D5BB}" type="parTrans" cxnId="{C5F926F1-3BCB-6D44-A044-8FB5D2EBE8BB}">
      <dgm:prSet/>
      <dgm:spPr/>
      <dgm:t>
        <a:bodyPr/>
        <a:lstStyle/>
        <a:p>
          <a:endParaRPr lang="zh-CN" altLang="en-US"/>
        </a:p>
      </dgm:t>
    </dgm:pt>
    <dgm:pt modelId="{2446E270-C924-D34A-B20C-349FECEBBF51}" type="sibTrans" cxnId="{C5F926F1-3BCB-6D44-A044-8FB5D2EBE8BB}">
      <dgm:prSet/>
      <dgm:spPr/>
      <dgm:t>
        <a:bodyPr/>
        <a:lstStyle/>
        <a:p>
          <a:endParaRPr lang="zh-CN" altLang="en-US"/>
        </a:p>
      </dgm:t>
    </dgm:pt>
    <dgm:pt modelId="{3EC801F3-C3E4-8947-B0F0-0D60752983D2}">
      <dgm:prSet/>
      <dgm:spPr/>
      <dgm:t>
        <a:bodyPr/>
        <a:lstStyle/>
        <a:p>
          <a:r>
            <a:rPr lang="zh-CN" b="0" i="0" dirty="0"/>
            <a:t>智能体获取信息的局限性</a:t>
          </a:r>
          <a:endParaRPr lang="zh-CN" dirty="0"/>
        </a:p>
      </dgm:t>
    </dgm:pt>
    <dgm:pt modelId="{29870A21-61CF-5848-9F9F-1359A41F3A5C}" type="parTrans" cxnId="{D94DAB62-ED9A-8D46-8074-F63219DA5362}">
      <dgm:prSet/>
      <dgm:spPr/>
      <dgm:t>
        <a:bodyPr/>
        <a:lstStyle/>
        <a:p>
          <a:endParaRPr lang="zh-CN" altLang="en-US"/>
        </a:p>
      </dgm:t>
    </dgm:pt>
    <dgm:pt modelId="{8E4BD2FB-408E-5045-A9D3-887AD717DB14}" type="sibTrans" cxnId="{D94DAB62-ED9A-8D46-8074-F63219DA5362}">
      <dgm:prSet/>
      <dgm:spPr/>
      <dgm:t>
        <a:bodyPr/>
        <a:lstStyle/>
        <a:p>
          <a:endParaRPr lang="zh-CN" altLang="en-US"/>
        </a:p>
      </dgm:t>
    </dgm:pt>
    <dgm:pt modelId="{353E0458-C0F1-0C4D-879E-77E10DBF4A1C}">
      <dgm:prSet/>
      <dgm:spPr/>
      <dgm:t>
        <a:bodyPr/>
        <a:lstStyle/>
        <a:p>
          <a:r>
            <a:rPr lang="zh-CN" b="0" i="0" dirty="0">
              <a:latin typeface="Microsoft YaHei" panose="020B0503020204020204" pitchFamily="34" charset="-122"/>
              <a:ea typeface="Microsoft YaHei" panose="020B0503020204020204" pitchFamily="34" charset="-122"/>
            </a:rPr>
            <a:t>不一定能够获得全局的信息</a:t>
          </a:r>
          <a:endParaRPr lang="zh-CN" dirty="0">
            <a:latin typeface="Microsoft YaHei" panose="020B0503020204020204" pitchFamily="34" charset="-122"/>
            <a:ea typeface="Microsoft YaHei" panose="020B0503020204020204" pitchFamily="34" charset="-122"/>
          </a:endParaRPr>
        </a:p>
      </dgm:t>
    </dgm:pt>
    <dgm:pt modelId="{B625EC61-10E1-5248-B69F-33D06F01DCAC}" type="parTrans" cxnId="{4C895994-8389-FC4F-AFD3-161BD5299297}">
      <dgm:prSet/>
      <dgm:spPr/>
      <dgm:t>
        <a:bodyPr/>
        <a:lstStyle/>
        <a:p>
          <a:endParaRPr lang="zh-CN" altLang="en-US"/>
        </a:p>
      </dgm:t>
    </dgm:pt>
    <dgm:pt modelId="{8D8D527F-859B-9949-97F3-D95128674D88}" type="sibTrans" cxnId="{4C895994-8389-FC4F-AFD3-161BD5299297}">
      <dgm:prSet/>
      <dgm:spPr/>
      <dgm:t>
        <a:bodyPr/>
        <a:lstStyle/>
        <a:p>
          <a:endParaRPr lang="zh-CN" altLang="en-US"/>
        </a:p>
      </dgm:t>
    </dgm:pt>
    <dgm:pt modelId="{0A909DD3-324E-B142-BCD4-A16CDE9F4695}">
      <dgm:prSet/>
      <dgm:spPr/>
      <dgm:t>
        <a:bodyPr/>
        <a:lstStyle/>
        <a:p>
          <a:r>
            <a:rPr lang="zh-CN" b="0" i="0" dirty="0">
              <a:latin typeface="Microsoft YaHei" panose="020B0503020204020204" pitchFamily="34" charset="-122"/>
              <a:ea typeface="Microsoft YaHei" panose="020B0503020204020204" pitchFamily="34" charset="-122"/>
            </a:rPr>
            <a:t>仅能获取局部的观测信息</a:t>
          </a:r>
          <a:endParaRPr lang="zh-CN" dirty="0">
            <a:latin typeface="Microsoft YaHei" panose="020B0503020204020204" pitchFamily="34" charset="-122"/>
            <a:ea typeface="Microsoft YaHei" panose="020B0503020204020204" pitchFamily="34" charset="-122"/>
          </a:endParaRPr>
        </a:p>
      </dgm:t>
    </dgm:pt>
    <dgm:pt modelId="{EC47CE59-4208-A24E-B9E6-5E40A9D62460}" type="parTrans" cxnId="{3680F287-0065-C145-950F-2EA58A5DC804}">
      <dgm:prSet/>
      <dgm:spPr/>
      <dgm:t>
        <a:bodyPr/>
        <a:lstStyle/>
        <a:p>
          <a:endParaRPr lang="zh-CN" altLang="en-US"/>
        </a:p>
      </dgm:t>
    </dgm:pt>
    <dgm:pt modelId="{4CD33ECB-5203-134C-B2AE-36B546B454AC}" type="sibTrans" cxnId="{3680F287-0065-C145-950F-2EA58A5DC804}">
      <dgm:prSet/>
      <dgm:spPr/>
      <dgm:t>
        <a:bodyPr/>
        <a:lstStyle/>
        <a:p>
          <a:endParaRPr lang="zh-CN" altLang="en-US"/>
        </a:p>
      </dgm:t>
    </dgm:pt>
    <dgm:pt modelId="{4A149FD1-F37D-0E4B-8757-94FBAF7F9A84}">
      <dgm:prSet/>
      <dgm:spPr/>
      <dgm:t>
        <a:bodyPr/>
        <a:lstStyle/>
        <a:p>
          <a:r>
            <a:rPr lang="zh-CN" b="0" i="0" dirty="0">
              <a:latin typeface="Microsoft YaHei" panose="020B0503020204020204" pitchFamily="34" charset="-122"/>
              <a:ea typeface="Microsoft YaHei" panose="020B0503020204020204" pitchFamily="34" charset="-122"/>
            </a:rPr>
            <a:t>无法得知其他智能体的观测信息、动作和奖励等信息</a:t>
          </a:r>
          <a:endParaRPr lang="zh-CN" dirty="0">
            <a:latin typeface="Microsoft YaHei" panose="020B0503020204020204" pitchFamily="34" charset="-122"/>
            <a:ea typeface="Microsoft YaHei" panose="020B0503020204020204" pitchFamily="34" charset="-122"/>
          </a:endParaRPr>
        </a:p>
      </dgm:t>
    </dgm:pt>
    <dgm:pt modelId="{E37C87D9-B383-1947-BF50-4D3BB3B30EC7}" type="parTrans" cxnId="{89327FA8-E905-A644-9B35-47DE3F061A47}">
      <dgm:prSet/>
      <dgm:spPr/>
      <dgm:t>
        <a:bodyPr/>
        <a:lstStyle/>
        <a:p>
          <a:endParaRPr lang="zh-CN" altLang="en-US"/>
        </a:p>
      </dgm:t>
    </dgm:pt>
    <dgm:pt modelId="{2F3F60EC-BC42-7D46-9E92-9C323EF33476}" type="sibTrans" cxnId="{89327FA8-E905-A644-9B35-47DE3F061A47}">
      <dgm:prSet/>
      <dgm:spPr/>
      <dgm:t>
        <a:bodyPr/>
        <a:lstStyle/>
        <a:p>
          <a:endParaRPr lang="zh-CN" altLang="en-US"/>
        </a:p>
      </dgm:t>
    </dgm:pt>
    <dgm:pt modelId="{D51601A4-C606-5C4A-85DA-6D6CD8D70CD7}">
      <dgm:prSet/>
      <dgm:spPr/>
      <dgm:t>
        <a:bodyPr/>
        <a:lstStyle/>
        <a:p>
          <a:r>
            <a:rPr lang="zh-CN" b="0" i="0" dirty="0"/>
            <a:t>个体的目标</a:t>
          </a:r>
          <a:r>
            <a:rPr lang="zh-CN" altLang="en-US" b="0" i="0" dirty="0"/>
            <a:t>不</a:t>
          </a:r>
          <a:r>
            <a:rPr lang="zh-CN" b="0" i="0" dirty="0"/>
            <a:t>一致性</a:t>
          </a:r>
          <a:endParaRPr lang="zh-CN" dirty="0"/>
        </a:p>
      </dgm:t>
    </dgm:pt>
    <dgm:pt modelId="{D0D5F719-ACD7-7342-8665-0B55F4AA1D24}" type="parTrans" cxnId="{9148AF55-790C-144F-BE1E-89C58EAEAD1B}">
      <dgm:prSet/>
      <dgm:spPr/>
      <dgm:t>
        <a:bodyPr/>
        <a:lstStyle/>
        <a:p>
          <a:endParaRPr lang="zh-CN" altLang="en-US"/>
        </a:p>
      </dgm:t>
    </dgm:pt>
    <dgm:pt modelId="{9A35AA52-72C0-3A4A-B699-5901A18503F0}" type="sibTrans" cxnId="{9148AF55-790C-144F-BE1E-89C58EAEAD1B}">
      <dgm:prSet/>
      <dgm:spPr/>
      <dgm:t>
        <a:bodyPr/>
        <a:lstStyle/>
        <a:p>
          <a:endParaRPr lang="zh-CN" altLang="en-US"/>
        </a:p>
      </dgm:t>
    </dgm:pt>
    <dgm:pt modelId="{D5B16481-60C2-3B42-97F1-4B35BA17DA1C}">
      <dgm:prSet/>
      <dgm:spPr/>
      <dgm:t>
        <a:bodyPr/>
        <a:lstStyle/>
        <a:p>
          <a:r>
            <a:rPr lang="zh-CN" b="0" i="0" dirty="0">
              <a:latin typeface="Microsoft YaHei" panose="020B0503020204020204" pitchFamily="34" charset="-122"/>
              <a:ea typeface="Microsoft YaHei" panose="020B0503020204020204" pitchFamily="34" charset="-122"/>
            </a:rPr>
            <a:t>各智能体的目标可能是最优的全局回报</a:t>
          </a:r>
          <a:endParaRPr lang="zh-CN" dirty="0">
            <a:latin typeface="Microsoft YaHei" panose="020B0503020204020204" pitchFamily="34" charset="-122"/>
            <a:ea typeface="Microsoft YaHei" panose="020B0503020204020204" pitchFamily="34" charset="-122"/>
          </a:endParaRPr>
        </a:p>
      </dgm:t>
    </dgm:pt>
    <dgm:pt modelId="{27E22088-BB76-E84E-A4B0-85DB1985DB4E}" type="parTrans" cxnId="{F787F527-C086-8142-95AD-4912C2C2C34D}">
      <dgm:prSet/>
      <dgm:spPr/>
      <dgm:t>
        <a:bodyPr/>
        <a:lstStyle/>
        <a:p>
          <a:endParaRPr lang="zh-CN" altLang="en-US"/>
        </a:p>
      </dgm:t>
    </dgm:pt>
    <dgm:pt modelId="{826147AB-2487-B447-BCA3-1468E5268B16}" type="sibTrans" cxnId="{F787F527-C086-8142-95AD-4912C2C2C34D}">
      <dgm:prSet/>
      <dgm:spPr/>
      <dgm:t>
        <a:bodyPr/>
        <a:lstStyle/>
        <a:p>
          <a:endParaRPr lang="zh-CN" altLang="en-US"/>
        </a:p>
      </dgm:t>
    </dgm:pt>
    <dgm:pt modelId="{C9BCFDF4-B948-7142-9642-E4FE7122D9D0}">
      <dgm:prSet/>
      <dgm:spPr/>
      <dgm:t>
        <a:bodyPr/>
        <a:lstStyle/>
        <a:p>
          <a:r>
            <a:rPr lang="zh-CN" b="0" i="0" dirty="0">
              <a:latin typeface="Microsoft YaHei" panose="020B0503020204020204" pitchFamily="34" charset="-122"/>
              <a:ea typeface="Microsoft YaHei" panose="020B0503020204020204" pitchFamily="34" charset="-122"/>
            </a:rPr>
            <a:t>也可能是各自局部回报的最优</a:t>
          </a:r>
          <a:endParaRPr lang="zh-CN" dirty="0">
            <a:latin typeface="Microsoft YaHei" panose="020B0503020204020204" pitchFamily="34" charset="-122"/>
            <a:ea typeface="Microsoft YaHei" panose="020B0503020204020204" pitchFamily="34" charset="-122"/>
          </a:endParaRPr>
        </a:p>
      </dgm:t>
    </dgm:pt>
    <dgm:pt modelId="{A4B52F4E-EA94-384D-979E-3CA41F69EBA6}" type="parTrans" cxnId="{2AD195BA-ABD0-EE49-A7AD-8769A6A29710}">
      <dgm:prSet/>
      <dgm:spPr/>
      <dgm:t>
        <a:bodyPr/>
        <a:lstStyle/>
        <a:p>
          <a:endParaRPr lang="zh-CN" altLang="en-US"/>
        </a:p>
      </dgm:t>
    </dgm:pt>
    <dgm:pt modelId="{8AB18C68-E2FA-6849-9384-06F5990D7D50}" type="sibTrans" cxnId="{2AD195BA-ABD0-EE49-A7AD-8769A6A29710}">
      <dgm:prSet/>
      <dgm:spPr/>
      <dgm:t>
        <a:bodyPr/>
        <a:lstStyle/>
        <a:p>
          <a:endParaRPr lang="zh-CN" altLang="en-US"/>
        </a:p>
      </dgm:t>
    </dgm:pt>
    <dgm:pt modelId="{B2488A9A-1581-0A47-8250-C75CDC2D3308}">
      <dgm:prSet/>
      <dgm:spPr/>
      <dgm:t>
        <a:bodyPr/>
        <a:lstStyle/>
        <a:p>
          <a:r>
            <a:rPr lang="zh-CN" b="0" i="0"/>
            <a:t>可拓展性</a:t>
          </a:r>
          <a:endParaRPr lang="zh-CN"/>
        </a:p>
      </dgm:t>
    </dgm:pt>
    <dgm:pt modelId="{9ADFBD3B-0069-AE4A-BFE1-B0887CE5146A}" type="parTrans" cxnId="{A3F10EBB-DCCB-134F-99FA-6C2735AC5532}">
      <dgm:prSet/>
      <dgm:spPr/>
      <dgm:t>
        <a:bodyPr/>
        <a:lstStyle/>
        <a:p>
          <a:endParaRPr lang="zh-CN" altLang="en-US"/>
        </a:p>
      </dgm:t>
    </dgm:pt>
    <dgm:pt modelId="{E6723A7F-BE45-1641-A950-49F6999DD095}" type="sibTrans" cxnId="{A3F10EBB-DCCB-134F-99FA-6C2735AC5532}">
      <dgm:prSet/>
      <dgm:spPr/>
      <dgm:t>
        <a:bodyPr/>
        <a:lstStyle/>
        <a:p>
          <a:endParaRPr lang="zh-CN" altLang="en-US"/>
        </a:p>
      </dgm:t>
    </dgm:pt>
    <dgm:pt modelId="{C6B9532F-5E67-3745-B689-C972E0ACFAB1}">
      <dgm:prSet/>
      <dgm:spPr/>
      <dgm:t>
        <a:bodyPr/>
        <a:lstStyle/>
        <a:p>
          <a:r>
            <a:rPr lang="zh-CN" b="0" i="0" dirty="0">
              <a:latin typeface="Microsoft YaHei" panose="020B0503020204020204" pitchFamily="34" charset="-122"/>
              <a:ea typeface="Microsoft YaHei" panose="020B0503020204020204" pitchFamily="34" charset="-122"/>
            </a:rPr>
            <a:t>在大规模的多智能体系统中，高维度的状态空间和动作空间，对于模型表达能力和真实场景中的硬件算力有一定的要求。</a:t>
          </a:r>
          <a:endParaRPr lang="zh-CN" dirty="0">
            <a:latin typeface="Microsoft YaHei" panose="020B0503020204020204" pitchFamily="34" charset="-122"/>
            <a:ea typeface="Microsoft YaHei" panose="020B0503020204020204" pitchFamily="34" charset="-122"/>
          </a:endParaRPr>
        </a:p>
      </dgm:t>
    </dgm:pt>
    <dgm:pt modelId="{48642982-CBAB-7F4D-8CD3-F301A0B9479B}" type="parTrans" cxnId="{4B17304C-CC07-BC41-B446-E54ECF6C816D}">
      <dgm:prSet/>
      <dgm:spPr/>
      <dgm:t>
        <a:bodyPr/>
        <a:lstStyle/>
        <a:p>
          <a:endParaRPr lang="zh-CN" altLang="en-US"/>
        </a:p>
      </dgm:t>
    </dgm:pt>
    <dgm:pt modelId="{BB595BD5-22CF-7944-8D99-5BF4088ED6A9}" type="sibTrans" cxnId="{4B17304C-CC07-BC41-B446-E54ECF6C816D}">
      <dgm:prSet/>
      <dgm:spPr/>
      <dgm:t>
        <a:bodyPr/>
        <a:lstStyle/>
        <a:p>
          <a:endParaRPr lang="zh-CN" altLang="en-US"/>
        </a:p>
      </dgm:t>
    </dgm:pt>
    <dgm:pt modelId="{234A3E6F-F829-AE40-9302-7CDFCFF1032D}" type="pres">
      <dgm:prSet presAssocID="{EBF4EAE7-1A7E-BF48-9918-66D1B774C339}" presName="linear" presStyleCnt="0">
        <dgm:presLayoutVars>
          <dgm:animLvl val="lvl"/>
          <dgm:resizeHandles val="exact"/>
        </dgm:presLayoutVars>
      </dgm:prSet>
      <dgm:spPr/>
    </dgm:pt>
    <dgm:pt modelId="{96A3CAC3-6959-1243-AC30-B70A4C7D8780}" type="pres">
      <dgm:prSet presAssocID="{37C15A2C-03DD-6046-91CC-632862D27781}" presName="parentText" presStyleLbl="node1" presStyleIdx="0" presStyleCnt="4">
        <dgm:presLayoutVars>
          <dgm:chMax val="0"/>
          <dgm:bulletEnabled val="1"/>
        </dgm:presLayoutVars>
      </dgm:prSet>
      <dgm:spPr/>
    </dgm:pt>
    <dgm:pt modelId="{9E1B3B20-1DA1-7D4F-AF11-8BA9BC74B809}" type="pres">
      <dgm:prSet presAssocID="{37C15A2C-03DD-6046-91CC-632862D27781}" presName="childText" presStyleLbl="revTx" presStyleIdx="0" presStyleCnt="4">
        <dgm:presLayoutVars>
          <dgm:bulletEnabled val="1"/>
        </dgm:presLayoutVars>
      </dgm:prSet>
      <dgm:spPr/>
    </dgm:pt>
    <dgm:pt modelId="{EAFC13E9-B7CD-3F4D-BC03-4AF26BD1D946}" type="pres">
      <dgm:prSet presAssocID="{3EC801F3-C3E4-8947-B0F0-0D60752983D2}" presName="parentText" presStyleLbl="node1" presStyleIdx="1" presStyleCnt="4">
        <dgm:presLayoutVars>
          <dgm:chMax val="0"/>
          <dgm:bulletEnabled val="1"/>
        </dgm:presLayoutVars>
      </dgm:prSet>
      <dgm:spPr/>
    </dgm:pt>
    <dgm:pt modelId="{1A2594D0-340E-7B43-8B94-2B6C6E6088DD}" type="pres">
      <dgm:prSet presAssocID="{3EC801F3-C3E4-8947-B0F0-0D60752983D2}" presName="childText" presStyleLbl="revTx" presStyleIdx="1" presStyleCnt="4">
        <dgm:presLayoutVars>
          <dgm:bulletEnabled val="1"/>
        </dgm:presLayoutVars>
      </dgm:prSet>
      <dgm:spPr/>
    </dgm:pt>
    <dgm:pt modelId="{739481DC-65B3-D24D-ABAD-71253AEE4646}" type="pres">
      <dgm:prSet presAssocID="{D51601A4-C606-5C4A-85DA-6D6CD8D70CD7}" presName="parentText" presStyleLbl="node1" presStyleIdx="2" presStyleCnt="4">
        <dgm:presLayoutVars>
          <dgm:chMax val="0"/>
          <dgm:bulletEnabled val="1"/>
        </dgm:presLayoutVars>
      </dgm:prSet>
      <dgm:spPr/>
    </dgm:pt>
    <dgm:pt modelId="{0E6C07E0-5061-F544-AC75-249EF2D9DD4F}" type="pres">
      <dgm:prSet presAssocID="{D51601A4-C606-5C4A-85DA-6D6CD8D70CD7}" presName="childText" presStyleLbl="revTx" presStyleIdx="2" presStyleCnt="4">
        <dgm:presLayoutVars>
          <dgm:bulletEnabled val="1"/>
        </dgm:presLayoutVars>
      </dgm:prSet>
      <dgm:spPr/>
    </dgm:pt>
    <dgm:pt modelId="{5903D0B8-663C-2240-9F95-C88339AA0912}" type="pres">
      <dgm:prSet presAssocID="{B2488A9A-1581-0A47-8250-C75CDC2D3308}" presName="parentText" presStyleLbl="node1" presStyleIdx="3" presStyleCnt="4">
        <dgm:presLayoutVars>
          <dgm:chMax val="0"/>
          <dgm:bulletEnabled val="1"/>
        </dgm:presLayoutVars>
      </dgm:prSet>
      <dgm:spPr/>
    </dgm:pt>
    <dgm:pt modelId="{F44BEC17-0426-A444-B85C-619607BA2FCD}" type="pres">
      <dgm:prSet presAssocID="{B2488A9A-1581-0A47-8250-C75CDC2D3308}" presName="childText" presStyleLbl="revTx" presStyleIdx="3" presStyleCnt="4">
        <dgm:presLayoutVars>
          <dgm:bulletEnabled val="1"/>
        </dgm:presLayoutVars>
      </dgm:prSet>
      <dgm:spPr/>
    </dgm:pt>
  </dgm:ptLst>
  <dgm:cxnLst>
    <dgm:cxn modelId="{F787F527-C086-8142-95AD-4912C2C2C34D}" srcId="{D51601A4-C606-5C4A-85DA-6D6CD8D70CD7}" destId="{D5B16481-60C2-3B42-97F1-4B35BA17DA1C}" srcOrd="0" destOrd="0" parTransId="{27E22088-BB76-E84E-A4B0-85DB1985DB4E}" sibTransId="{826147AB-2487-B447-BCA3-1468E5268B16}"/>
    <dgm:cxn modelId="{36FDAF29-223F-EB41-891B-04A575AF6035}" type="presOf" srcId="{353E0458-C0F1-0C4D-879E-77E10DBF4A1C}" destId="{1A2594D0-340E-7B43-8B94-2B6C6E6088DD}" srcOrd="0" destOrd="0" presId="urn:microsoft.com/office/officeart/2005/8/layout/vList2#1"/>
    <dgm:cxn modelId="{BFEE4D47-5EF0-694E-9AFF-B0084574AD7B}" type="presOf" srcId="{D5B16481-60C2-3B42-97F1-4B35BA17DA1C}" destId="{0E6C07E0-5061-F544-AC75-249EF2D9DD4F}" srcOrd="0" destOrd="0" presId="urn:microsoft.com/office/officeart/2005/8/layout/vList2#1"/>
    <dgm:cxn modelId="{4B17304C-CC07-BC41-B446-E54ECF6C816D}" srcId="{B2488A9A-1581-0A47-8250-C75CDC2D3308}" destId="{C6B9532F-5E67-3745-B689-C972E0ACFAB1}" srcOrd="0" destOrd="0" parTransId="{48642982-CBAB-7F4D-8CD3-F301A0B9479B}" sibTransId="{BB595BD5-22CF-7944-8D99-5BF4088ED6A9}"/>
    <dgm:cxn modelId="{9148AF55-790C-144F-BE1E-89C58EAEAD1B}" srcId="{EBF4EAE7-1A7E-BF48-9918-66D1B774C339}" destId="{D51601A4-C606-5C4A-85DA-6D6CD8D70CD7}" srcOrd="2" destOrd="0" parTransId="{D0D5F719-ACD7-7342-8665-0B55F4AA1D24}" sibTransId="{9A35AA52-72C0-3A4A-B699-5901A18503F0}"/>
    <dgm:cxn modelId="{CD2FBF55-AD60-8443-94DE-18EF4965F8FC}" type="presOf" srcId="{EBF4EAE7-1A7E-BF48-9918-66D1B774C339}" destId="{234A3E6F-F829-AE40-9302-7CDFCFF1032D}" srcOrd="0" destOrd="0" presId="urn:microsoft.com/office/officeart/2005/8/layout/vList2#1"/>
    <dgm:cxn modelId="{05BBBB58-2034-3648-AC32-DC28FE8114C0}" type="presOf" srcId="{0A909DD3-324E-B142-BCD4-A16CDE9F4695}" destId="{1A2594D0-340E-7B43-8B94-2B6C6E6088DD}" srcOrd="0" destOrd="1" presId="urn:microsoft.com/office/officeart/2005/8/layout/vList2#1"/>
    <dgm:cxn modelId="{F6240B59-1B64-A144-B885-7688471A8EBB}" type="presOf" srcId="{B2488A9A-1581-0A47-8250-C75CDC2D3308}" destId="{5903D0B8-663C-2240-9F95-C88339AA0912}" srcOrd="0" destOrd="0" presId="urn:microsoft.com/office/officeart/2005/8/layout/vList2#1"/>
    <dgm:cxn modelId="{FDF33661-CC93-C64A-86FF-FBC0C167B63D}" type="presOf" srcId="{C6B9532F-5E67-3745-B689-C972E0ACFAB1}" destId="{F44BEC17-0426-A444-B85C-619607BA2FCD}" srcOrd="0" destOrd="0" presId="urn:microsoft.com/office/officeart/2005/8/layout/vList2#1"/>
    <dgm:cxn modelId="{D94DAB62-ED9A-8D46-8074-F63219DA5362}" srcId="{EBF4EAE7-1A7E-BF48-9918-66D1B774C339}" destId="{3EC801F3-C3E4-8947-B0F0-0D60752983D2}" srcOrd="1" destOrd="0" parTransId="{29870A21-61CF-5848-9F9F-1359A41F3A5C}" sibTransId="{8E4BD2FB-408E-5045-A9D3-887AD717DB14}"/>
    <dgm:cxn modelId="{DB65D075-780C-3B41-BB1A-84D7BE88DB7A}" type="presOf" srcId="{BA7F1BC9-6B2E-274C-B2D7-AE37969B8F91}" destId="{9E1B3B20-1DA1-7D4F-AF11-8BA9BC74B809}" srcOrd="0" destOrd="1" presId="urn:microsoft.com/office/officeart/2005/8/layout/vList2#1"/>
    <dgm:cxn modelId="{3680F287-0065-C145-950F-2EA58A5DC804}" srcId="{3EC801F3-C3E4-8947-B0F0-0D60752983D2}" destId="{0A909DD3-324E-B142-BCD4-A16CDE9F4695}" srcOrd="1" destOrd="0" parTransId="{EC47CE59-4208-A24E-B9E6-5E40A9D62460}" sibTransId="{4CD33ECB-5203-134C-B2AE-36B546B454AC}"/>
    <dgm:cxn modelId="{BBFF098A-A042-7B40-B032-7552903D5D9D}" type="presOf" srcId="{D51601A4-C606-5C4A-85DA-6D6CD8D70CD7}" destId="{739481DC-65B3-D24D-ABAD-71253AEE4646}" srcOrd="0" destOrd="0" presId="urn:microsoft.com/office/officeart/2005/8/layout/vList2#1"/>
    <dgm:cxn modelId="{FD7C528F-13AA-ED4F-B89D-E26FE09C1418}" type="presOf" srcId="{3EC801F3-C3E4-8947-B0F0-0D60752983D2}" destId="{EAFC13E9-B7CD-3F4D-BC03-4AF26BD1D946}" srcOrd="0" destOrd="0" presId="urn:microsoft.com/office/officeart/2005/8/layout/vList2#1"/>
    <dgm:cxn modelId="{4C895994-8389-FC4F-AFD3-161BD5299297}" srcId="{3EC801F3-C3E4-8947-B0F0-0D60752983D2}" destId="{353E0458-C0F1-0C4D-879E-77E10DBF4A1C}" srcOrd="0" destOrd="0" parTransId="{B625EC61-10E1-5248-B69F-33D06F01DCAC}" sibTransId="{8D8D527F-859B-9949-97F3-D95128674D88}"/>
    <dgm:cxn modelId="{6C56CBA7-9CF6-DD49-B8F3-98D41100C5EA}" type="presOf" srcId="{4A149FD1-F37D-0E4B-8757-94FBAF7F9A84}" destId="{1A2594D0-340E-7B43-8B94-2B6C6E6088DD}" srcOrd="0" destOrd="2" presId="urn:microsoft.com/office/officeart/2005/8/layout/vList2#1"/>
    <dgm:cxn modelId="{89327FA8-E905-A644-9B35-47DE3F061A47}" srcId="{3EC801F3-C3E4-8947-B0F0-0D60752983D2}" destId="{4A149FD1-F37D-0E4B-8757-94FBAF7F9A84}" srcOrd="2" destOrd="0" parTransId="{E37C87D9-B383-1947-BF50-4D3BB3B30EC7}" sibTransId="{2F3F60EC-BC42-7D46-9E92-9C323EF33476}"/>
    <dgm:cxn modelId="{2AC531AB-CE46-D640-886F-E3F07DDAFD85}" type="presOf" srcId="{37C15A2C-03DD-6046-91CC-632862D27781}" destId="{96A3CAC3-6959-1243-AC30-B70A4C7D8780}" srcOrd="0" destOrd="0" presId="urn:microsoft.com/office/officeart/2005/8/layout/vList2#1"/>
    <dgm:cxn modelId="{97093CAF-2F7B-C842-9CD2-F18DF5FB0112}" type="presOf" srcId="{C9BCFDF4-B948-7142-9642-E4FE7122D9D0}" destId="{0E6C07E0-5061-F544-AC75-249EF2D9DD4F}" srcOrd="0" destOrd="1" presId="urn:microsoft.com/office/officeart/2005/8/layout/vList2#1"/>
    <dgm:cxn modelId="{2AD195BA-ABD0-EE49-A7AD-8769A6A29710}" srcId="{D51601A4-C606-5C4A-85DA-6D6CD8D70CD7}" destId="{C9BCFDF4-B948-7142-9642-E4FE7122D9D0}" srcOrd="1" destOrd="0" parTransId="{A4B52F4E-EA94-384D-979E-3CA41F69EBA6}" sibTransId="{8AB18C68-E2FA-6849-9384-06F5990D7D50}"/>
    <dgm:cxn modelId="{A3F10EBB-DCCB-134F-99FA-6C2735AC5532}" srcId="{EBF4EAE7-1A7E-BF48-9918-66D1B774C339}" destId="{B2488A9A-1581-0A47-8250-C75CDC2D3308}" srcOrd="3" destOrd="0" parTransId="{9ADFBD3B-0069-AE4A-BFE1-B0887CE5146A}" sibTransId="{E6723A7F-BE45-1641-A950-49F6999DD095}"/>
    <dgm:cxn modelId="{EA4164C2-15BF-F343-9E28-C06A3B3585D4}" srcId="{EBF4EAE7-1A7E-BF48-9918-66D1B774C339}" destId="{37C15A2C-03DD-6046-91CC-632862D27781}" srcOrd="0" destOrd="0" parTransId="{48E1423D-C49E-594F-ADB8-70E737AB4987}" sibTransId="{D9401C0C-617B-3147-A484-D0843A12CA41}"/>
    <dgm:cxn modelId="{A0AB72DC-69E8-A24C-BB3D-3AAFBC2C05B8}" type="presOf" srcId="{1A6FF91C-7B11-F84C-9D28-70194E8F80AC}" destId="{9E1B3B20-1DA1-7D4F-AF11-8BA9BC74B809}" srcOrd="0" destOrd="0" presId="urn:microsoft.com/office/officeart/2005/8/layout/vList2#1"/>
    <dgm:cxn modelId="{F408E2EE-F228-D143-B5ED-F1F9DE3AC1E7}" srcId="{37C15A2C-03DD-6046-91CC-632862D27781}" destId="{1A6FF91C-7B11-F84C-9D28-70194E8F80AC}" srcOrd="0" destOrd="0" parTransId="{6A5C150C-BD11-F549-892D-5A1646EC0DEA}" sibTransId="{DD2ED7CE-4E7C-7945-916D-B36F8B8DF8C5}"/>
    <dgm:cxn modelId="{C5F926F1-3BCB-6D44-A044-8FB5D2EBE8BB}" srcId="{37C15A2C-03DD-6046-91CC-632862D27781}" destId="{BA7F1BC9-6B2E-274C-B2D7-AE37969B8F91}" srcOrd="1" destOrd="0" parTransId="{37ED1EB5-E09D-5944-9AA8-670B12B1D5BB}" sibTransId="{2446E270-C924-D34A-B20C-349FECEBBF51}"/>
    <dgm:cxn modelId="{A604ED59-1D9D-C94F-9AF5-1CA014B1DE4A}" type="presParOf" srcId="{234A3E6F-F829-AE40-9302-7CDFCFF1032D}" destId="{96A3CAC3-6959-1243-AC30-B70A4C7D8780}" srcOrd="0" destOrd="0" presId="urn:microsoft.com/office/officeart/2005/8/layout/vList2#1"/>
    <dgm:cxn modelId="{EFC18616-A8BB-6E4D-B226-2C412D8ED7CC}" type="presParOf" srcId="{234A3E6F-F829-AE40-9302-7CDFCFF1032D}" destId="{9E1B3B20-1DA1-7D4F-AF11-8BA9BC74B809}" srcOrd="1" destOrd="0" presId="urn:microsoft.com/office/officeart/2005/8/layout/vList2#1"/>
    <dgm:cxn modelId="{56B023C3-8BDF-F440-8334-9025793178DF}" type="presParOf" srcId="{234A3E6F-F829-AE40-9302-7CDFCFF1032D}" destId="{EAFC13E9-B7CD-3F4D-BC03-4AF26BD1D946}" srcOrd="2" destOrd="0" presId="urn:microsoft.com/office/officeart/2005/8/layout/vList2#1"/>
    <dgm:cxn modelId="{2D117FD3-F5DA-F946-9B9A-4F9687D0F415}" type="presParOf" srcId="{234A3E6F-F829-AE40-9302-7CDFCFF1032D}" destId="{1A2594D0-340E-7B43-8B94-2B6C6E6088DD}" srcOrd="3" destOrd="0" presId="urn:microsoft.com/office/officeart/2005/8/layout/vList2#1"/>
    <dgm:cxn modelId="{296B5E91-B4C5-374A-9AFE-478A0B649E36}" type="presParOf" srcId="{234A3E6F-F829-AE40-9302-7CDFCFF1032D}" destId="{739481DC-65B3-D24D-ABAD-71253AEE4646}" srcOrd="4" destOrd="0" presId="urn:microsoft.com/office/officeart/2005/8/layout/vList2#1"/>
    <dgm:cxn modelId="{8B13F7D9-2891-B942-8833-806D89C8DEA3}" type="presParOf" srcId="{234A3E6F-F829-AE40-9302-7CDFCFF1032D}" destId="{0E6C07E0-5061-F544-AC75-249EF2D9DD4F}" srcOrd="5" destOrd="0" presId="urn:microsoft.com/office/officeart/2005/8/layout/vList2#1"/>
    <dgm:cxn modelId="{40D35485-6B53-8E4F-9112-EC9E292536F7}" type="presParOf" srcId="{234A3E6F-F829-AE40-9302-7CDFCFF1032D}" destId="{5903D0B8-663C-2240-9F95-C88339AA0912}" srcOrd="6" destOrd="0" presId="urn:microsoft.com/office/officeart/2005/8/layout/vList2#1"/>
    <dgm:cxn modelId="{C9CABFC9-CE6B-2B43-A25F-8A8163C8F7B2}" type="presParOf" srcId="{234A3E6F-F829-AE40-9302-7CDFCFF1032D}" destId="{F44BEC17-0426-A444-B85C-619607BA2FCD}" srcOrd="7"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1" loCatId="hierarchy" qsTypeId="urn:microsoft.com/office/officeart/2005/8/quickstyle/simple1#6" qsCatId="simple" csTypeId="urn:microsoft.com/office/officeart/2005/8/colors/accent1_2#4" csCatId="accent1" phldr="0"/>
      <dgm:spPr/>
      <dgm:t>
        <a:bodyPr/>
        <a:lstStyle/>
        <a:p>
          <a:endParaRPr lang="zh-CN" altLang="en-US"/>
        </a:p>
      </dgm:t>
    </dgm:pt>
    <dgm:pt modelId="{47C757F0-AA23-46BE-9311-EA432CDEEAA1}">
      <dgm:prSet phldrT="[文本]" phldr="0" custT="1"/>
      <dgm:spPr/>
      <dgm:t>
        <a:bodyPr vert="horz" wrap="square"/>
        <a:lstStyle/>
        <a:p>
          <a:pPr>
            <a:lnSpc>
              <a:spcPct val="100000"/>
            </a:lnSpc>
            <a:spcBef>
              <a:spcPct val="0"/>
            </a:spcBef>
            <a:spcAft>
              <a:spcPct val="35000"/>
            </a:spcAft>
          </a:pPr>
          <a:r>
            <a:rPr lang="zh-CN" altLang="en-US" sz="2400"/>
            <a:t>自动驾驶</a:t>
          </a:r>
        </a:p>
      </dgm:t>
    </dgm:pt>
    <dgm:pt modelId="{AB39B06D-FE6C-48B2-B5B4-77CD0C8CF7AD}" type="parTrans" cxnId="{97118CE2-A7A6-4452-94F6-D51F9457943D}">
      <dgm:prSet/>
      <dgm:spPr/>
      <dgm:t>
        <a:bodyPr/>
        <a:lstStyle/>
        <a:p>
          <a:endParaRPr lang="zh-CN" altLang="en-US"/>
        </a:p>
      </dgm:t>
    </dgm:pt>
    <dgm:pt modelId="{DF0D1C21-B79E-4875-B7FA-EF183CB48B88}" type="sibTrans" cxnId="{97118CE2-A7A6-4452-94F6-D51F9457943D}">
      <dgm:prSet/>
      <dgm:spPr/>
      <dgm:t>
        <a:bodyPr/>
        <a:lstStyle/>
        <a:p>
          <a:endParaRPr lang="zh-CN" altLang="en-US"/>
        </a:p>
      </dgm:t>
    </dgm:pt>
    <dgm:pt modelId="{12714FC6-8B41-47E5-91DD-F02D34D23B93}">
      <dgm:prSet phldrT="[文本]" phldr="0" custT="1"/>
      <dgm:spPr/>
      <dgm:t>
        <a:bodyPr vert="horz" wrap="square"/>
        <a:lstStyle/>
        <a:p>
          <a:pPr>
            <a:lnSpc>
              <a:spcPct val="100000"/>
            </a:lnSpc>
            <a:spcBef>
              <a:spcPct val="0"/>
            </a:spcBef>
            <a:spcAft>
              <a:spcPct val="35000"/>
            </a:spcAft>
          </a:pPr>
          <a:r>
            <a:rPr lang="zh-CN" altLang="en-US" sz="2000"/>
            <a:t>环境探测</a:t>
          </a:r>
        </a:p>
      </dgm:t>
    </dgm:pt>
    <dgm:pt modelId="{EACD17F5-D793-4A43-B489-D1804D50CFEF}" type="parTrans" cxnId="{76034D62-B53B-4876-8B38-28ED93DF6BD4}">
      <dgm:prSet/>
      <dgm:spPr/>
      <dgm:t>
        <a:bodyPr/>
        <a:lstStyle/>
        <a:p>
          <a:endParaRPr lang="zh-CN" altLang="en-US"/>
        </a:p>
      </dgm:t>
    </dgm:pt>
    <dgm:pt modelId="{FA45D93F-0724-4936-AA45-E6762732A19D}" type="sibTrans" cxnId="{76034D62-B53B-4876-8B38-28ED93DF6BD4}">
      <dgm:prSet/>
      <dgm:spPr/>
      <dgm:t>
        <a:bodyPr/>
        <a:lstStyle/>
        <a:p>
          <a:endParaRPr lang="zh-CN" altLang="en-US"/>
        </a:p>
      </dgm:t>
    </dgm:pt>
    <dgm:pt modelId="{4EC42421-831D-4CD3-8215-2AF4300F9C01}">
      <dgm:prSet phldrT="[文本]" phldr="0" custT="1"/>
      <dgm:spPr/>
      <dgm:t>
        <a:bodyPr vert="horz" wrap="square"/>
        <a:lstStyle/>
        <a:p>
          <a:pPr>
            <a:lnSpc>
              <a:spcPct val="100000"/>
            </a:lnSpc>
            <a:spcBef>
              <a:spcPct val="0"/>
            </a:spcBef>
            <a:spcAft>
              <a:spcPct val="35000"/>
            </a:spcAft>
          </a:pPr>
          <a:r>
            <a:rPr lang="zh-CN" altLang="en-US" sz="2000"/>
            <a:t>路线规划</a:t>
          </a:r>
        </a:p>
      </dgm:t>
    </dgm:pt>
    <dgm:pt modelId="{8D5FB264-0A5C-4C3A-85B7-453D9BD837DF}" type="parTrans" cxnId="{849B4741-5ABE-4F66-8CDF-EBBBB70C5C7D}">
      <dgm:prSet/>
      <dgm:spPr/>
      <dgm:t>
        <a:bodyPr/>
        <a:lstStyle/>
        <a:p>
          <a:endParaRPr lang="zh-CN" altLang="en-US"/>
        </a:p>
      </dgm:t>
    </dgm:pt>
    <dgm:pt modelId="{A1825131-D805-48C8-BFCE-E45C02E6F5CE}" type="sibTrans" cxnId="{849B4741-5ABE-4F66-8CDF-EBBBB70C5C7D}">
      <dgm:prSet/>
      <dgm:spPr/>
      <dgm:t>
        <a:bodyPr/>
        <a:lstStyle/>
        <a:p>
          <a:endParaRPr lang="zh-CN" altLang="en-US"/>
        </a:p>
      </dgm:t>
    </dgm:pt>
    <dgm:pt modelId="{CF717C8A-B40B-4AFF-BF49-65ABB7DF8190}">
      <dgm:prSet phldrT="[文本]" phldr="0" custT="1"/>
      <dgm:spPr/>
      <dgm:t>
        <a:bodyPr vert="horz" wrap="square"/>
        <a:lstStyle/>
        <a:p>
          <a:pPr>
            <a:lnSpc>
              <a:spcPct val="100000"/>
            </a:lnSpc>
            <a:spcBef>
              <a:spcPct val="0"/>
            </a:spcBef>
            <a:spcAft>
              <a:spcPct val="35000"/>
            </a:spcAft>
          </a:pPr>
          <a:r>
            <a:rPr lang="zh-CN" altLang="en-US" sz="2000"/>
            <a:t>前车跟踪</a:t>
          </a:r>
        </a:p>
      </dgm:t>
    </dgm:pt>
    <dgm:pt modelId="{CCF68ADE-40B6-47D0-93C1-88EC13ADC8AC}" type="parTrans" cxnId="{0907744F-EE25-41A6-8BE2-73D41C8A1020}">
      <dgm:prSet/>
      <dgm:spPr/>
      <dgm:t>
        <a:bodyPr/>
        <a:lstStyle/>
        <a:p>
          <a:endParaRPr lang="zh-CN" altLang="en-US"/>
        </a:p>
      </dgm:t>
    </dgm:pt>
    <dgm:pt modelId="{630D3E0B-D1D7-4E1A-8193-515AA5E1866F}" type="sibTrans" cxnId="{0907744F-EE25-41A6-8BE2-73D41C8A1020}">
      <dgm:prSet/>
      <dgm:spPr/>
      <dgm:t>
        <a:bodyPr/>
        <a:lstStyle/>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Lbl="node1" presStyleIdx="0"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Lbl="node2" presStyleIdx="0" presStyleCnt="3"/>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Lbl="node2" presStyleIdx="1" presStyleCnt="3"/>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Lbl="node2" presStyleIdx="2" presStyleCnt="3"/>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FE63B412-133F-4DEB-AC1B-C032BD4CC7F0}" type="presOf" srcId="{4EC42421-831D-4CD3-8215-2AF4300F9C01}" destId="{08A0D1D2-3A20-4D63-8E35-B7C8B6B16D48}" srcOrd="1" destOrd="0" presId="urn:microsoft.com/office/officeart/2005/8/layout/orgChart1#1"/>
    <dgm:cxn modelId="{1CD6A83B-CC60-4EEE-8A3F-937DA767D679}" type="presOf" srcId="{8D5FB264-0A5C-4C3A-85B7-453D9BD837DF}" destId="{F492B679-3C8C-4E72-95A8-8B81298826E7}" srcOrd="0" destOrd="0" presId="urn:microsoft.com/office/officeart/2005/8/layout/orgChart1#1"/>
    <dgm:cxn modelId="{849B4741-5ABE-4F66-8CDF-EBBBB70C5C7D}" srcId="{47C757F0-AA23-46BE-9311-EA432CDEEAA1}" destId="{4EC42421-831D-4CD3-8215-2AF4300F9C01}" srcOrd="1" destOrd="0" parTransId="{8D5FB264-0A5C-4C3A-85B7-453D9BD837DF}" sibTransId="{A1825131-D805-48C8-BFCE-E45C02E6F5CE}"/>
    <dgm:cxn modelId="{D8BE5745-6137-4A7F-A493-61A2FD1950D0}" type="presOf" srcId="{CF717C8A-B40B-4AFF-BF49-65ABB7DF8190}" destId="{7D64F4A3-0E55-47AC-A59B-9D5A9DC25552}" srcOrd="1" destOrd="0" presId="urn:microsoft.com/office/officeart/2005/8/layout/orgChart1#1"/>
    <dgm:cxn modelId="{0907744F-EE25-41A6-8BE2-73D41C8A1020}" srcId="{47C757F0-AA23-46BE-9311-EA432CDEEAA1}" destId="{CF717C8A-B40B-4AFF-BF49-65ABB7DF8190}" srcOrd="2" destOrd="0" parTransId="{CCF68ADE-40B6-47D0-93C1-88EC13ADC8AC}" sibTransId="{630D3E0B-D1D7-4E1A-8193-515AA5E1866F}"/>
    <dgm:cxn modelId="{57E6D956-9183-4D8A-AAA2-2E5CE386CF6D}" type="presOf" srcId="{47C757F0-AA23-46BE-9311-EA432CDEEAA1}" destId="{86420519-308D-4A6A-8FEA-6FB2E39BA448}" srcOrd="2" destOrd="0" presId="urn:microsoft.com/office/officeart/2005/8/layout/orgChart1#1"/>
    <dgm:cxn modelId="{4CB49C60-8ACA-4B37-9C68-5A035752A065}" type="presOf" srcId="{EACD17F5-D793-4A43-B489-D1804D50CFEF}" destId="{6A259130-4455-44E0-969B-948D1249687E}" srcOrd="0" destOrd="0" presId="urn:microsoft.com/office/officeart/2005/8/layout/orgChart1#1"/>
    <dgm:cxn modelId="{76034D62-B53B-4876-8B38-28ED93DF6BD4}" srcId="{47C757F0-AA23-46BE-9311-EA432CDEEAA1}" destId="{12714FC6-8B41-47E5-91DD-F02D34D23B93}" srcOrd="0" destOrd="0" parTransId="{EACD17F5-D793-4A43-B489-D1804D50CFEF}" sibTransId="{FA45D93F-0724-4936-AA45-E6762732A19D}"/>
    <dgm:cxn modelId="{2CC5DF71-B05F-4221-A009-0BFFF62C4C91}" type="presOf" srcId="{A77D31B3-3808-4FBA-8FA4-CC8D448A173E}" destId="{E498DC9C-C5AC-4482-A26F-3B99DC5D79F0}" srcOrd="0" destOrd="0" presId="urn:microsoft.com/office/officeart/2005/8/layout/orgChart1#1"/>
    <dgm:cxn modelId="{4567A981-0297-4131-86F8-63398748E4CC}" type="presOf" srcId="{12714FC6-8B41-47E5-91DD-F02D34D23B93}" destId="{9A037140-9B69-4B9F-A134-F2F2EB0F2E32}" srcOrd="2" destOrd="0" presId="urn:microsoft.com/office/officeart/2005/8/layout/orgChart1#1"/>
    <dgm:cxn modelId="{891EE38E-84C6-4B08-A638-6A2CF5CBAFEE}" type="presOf" srcId="{12714FC6-8B41-47E5-91DD-F02D34D23B93}" destId="{E36491EF-5019-46FD-BC82-1BD579B9EE0E}" srcOrd="0" destOrd="0" presId="urn:microsoft.com/office/officeart/2005/8/layout/orgChart1#1"/>
    <dgm:cxn modelId="{BAAB6599-7BFE-4913-B9B6-E4EB806C3865}" type="presOf" srcId="{47C757F0-AA23-46BE-9311-EA432CDEEAA1}" destId="{AE79172D-D441-42BB-84EA-E3D989670DED}" srcOrd="1" destOrd="0" presId="urn:microsoft.com/office/officeart/2005/8/layout/orgChart1#1"/>
    <dgm:cxn modelId="{1A4948A2-7494-40D2-823D-023664675F7F}" type="presOf" srcId="{4EC42421-831D-4CD3-8215-2AF4300F9C01}" destId="{6CAD9CE6-86A1-4F7D-98A6-3AF53F55F9E3}" srcOrd="0" destOrd="0" presId="urn:microsoft.com/office/officeart/2005/8/layout/orgChart1#1"/>
    <dgm:cxn modelId="{1CBF80A5-BF69-4DA4-B090-B7D0D9DA4A0C}" type="presOf" srcId="{47C757F0-AA23-46BE-9311-EA432CDEEAA1}" destId="{79147750-B6BF-43FD-83A0-7ACDC9B53EFF}" srcOrd="0" destOrd="0" presId="urn:microsoft.com/office/officeart/2005/8/layout/orgChart1#1"/>
    <dgm:cxn modelId="{6D277AB4-F295-4FB9-8775-85ADA5E8699B}" type="presOf" srcId="{CF717C8A-B40B-4AFF-BF49-65ABB7DF8190}" destId="{5667CB49-EC34-46BC-AD2D-72F3BD95D049}" srcOrd="2" destOrd="0" presId="urn:microsoft.com/office/officeart/2005/8/layout/orgChart1#1"/>
    <dgm:cxn modelId="{E22E36BC-3C0C-4137-8DF8-C9F2A60E39FE}" type="presOf" srcId="{CF717C8A-B40B-4AFF-BF49-65ABB7DF8190}" destId="{FA949B67-3DB7-47FA-97C9-4A653E762F22}" srcOrd="0" destOrd="0" presId="urn:microsoft.com/office/officeart/2005/8/layout/orgChart1#1"/>
    <dgm:cxn modelId="{BECA98CF-6FC1-4533-A054-8964449775CA}" type="presOf" srcId="{12714FC6-8B41-47E5-91DD-F02D34D23B93}" destId="{43B7C837-49D6-40CE-BBAB-953D9E4BA7ED}" srcOrd="1" destOrd="0" presId="urn:microsoft.com/office/officeart/2005/8/layout/orgChart1#1"/>
    <dgm:cxn modelId="{8D890CE0-9F2D-4D52-9A57-D061E4C25CBE}" type="presOf" srcId="{CCF68ADE-40B6-47D0-93C1-88EC13ADC8AC}" destId="{AB3A8128-6C86-49B7-B5CC-0153888815E5}" srcOrd="0" destOrd="0" presId="urn:microsoft.com/office/officeart/2005/8/layout/orgChart1#1"/>
    <dgm:cxn modelId="{97118CE2-A7A6-4452-94F6-D51F9457943D}" srcId="{A77D31B3-3808-4FBA-8FA4-CC8D448A173E}" destId="{47C757F0-AA23-46BE-9311-EA432CDEEAA1}" srcOrd="0" destOrd="0" parTransId="{AB39B06D-FE6C-48B2-B5B4-77CD0C8CF7AD}" sibTransId="{DF0D1C21-B79E-4875-B7FA-EF183CB48B88}"/>
    <dgm:cxn modelId="{2DA5FDE7-9C9E-4A7E-92B2-C5B110C5666C}" type="presOf" srcId="{4EC42421-831D-4CD3-8215-2AF4300F9C01}" destId="{6238C53E-A961-488B-8FBD-6EC13507B069}" srcOrd="2" destOrd="0" presId="urn:microsoft.com/office/officeart/2005/8/layout/orgChart1#1"/>
    <dgm:cxn modelId="{75CEE6BF-951E-4334-82EC-C6FBDDC60B58}" type="presParOf" srcId="{E498DC9C-C5AC-4482-A26F-3B99DC5D79F0}" destId="{F728C3E8-5128-4BB6-90CC-A86769ECE335}" srcOrd="0" destOrd="0" presId="urn:microsoft.com/office/officeart/2005/8/layout/orgChart1#1"/>
    <dgm:cxn modelId="{DA51D0BF-6D11-43AA-B283-A5E8687426F8}" type="presParOf" srcId="{F728C3E8-5128-4BB6-90CC-A86769ECE335}" destId="{79147750-B6BF-43FD-83A0-7ACDC9B53EFF}" srcOrd="0" destOrd="0" presId="urn:microsoft.com/office/officeart/2005/8/layout/orgChart1#1"/>
    <dgm:cxn modelId="{4E6A5273-5752-4D27-BED2-192C7D228A25}" type="presParOf" srcId="{79147750-B6BF-43FD-83A0-7ACDC9B53EFF}" destId="{AE79172D-D441-42BB-84EA-E3D989670DED}" srcOrd="0" destOrd="0" presId="urn:microsoft.com/office/officeart/2005/8/layout/orgChart1#1"/>
    <dgm:cxn modelId="{EC30F3C6-8DC6-417F-B9D2-BC6714AF16CA}" type="presParOf" srcId="{79147750-B6BF-43FD-83A0-7ACDC9B53EFF}" destId="{86420519-308D-4A6A-8FEA-6FB2E39BA448}" srcOrd="1" destOrd="0" presId="urn:microsoft.com/office/officeart/2005/8/layout/orgChart1#1"/>
    <dgm:cxn modelId="{9706C3A6-A66D-434F-A719-A4AC0815A41A}" type="presParOf" srcId="{F728C3E8-5128-4BB6-90CC-A86769ECE335}" destId="{9A0FF10C-81C7-47CD-A320-768F2009480B}" srcOrd="1" destOrd="0" presId="urn:microsoft.com/office/officeart/2005/8/layout/orgChart1#1"/>
    <dgm:cxn modelId="{801A6A8B-B87D-472E-BA72-D98434B58093}" type="presParOf" srcId="{9A0FF10C-81C7-47CD-A320-768F2009480B}" destId="{6A259130-4455-44E0-969B-948D1249687E}" srcOrd="0" destOrd="0" presId="urn:microsoft.com/office/officeart/2005/8/layout/orgChart1#1"/>
    <dgm:cxn modelId="{417AA6F4-B694-483E-B550-061E75056447}" type="presParOf" srcId="{9A0FF10C-81C7-47CD-A320-768F2009480B}" destId="{D6C5C065-A308-417C-8ECC-04FC2BEC646C}" srcOrd="1" destOrd="0" presId="urn:microsoft.com/office/officeart/2005/8/layout/orgChart1#1"/>
    <dgm:cxn modelId="{E2FCB748-AD02-429F-898F-70649A27C677}" type="presParOf" srcId="{D6C5C065-A308-417C-8ECC-04FC2BEC646C}" destId="{E36491EF-5019-46FD-BC82-1BD579B9EE0E}" srcOrd="0" destOrd="0" presId="urn:microsoft.com/office/officeart/2005/8/layout/orgChart1#1"/>
    <dgm:cxn modelId="{ACC3426A-1678-4EF8-9035-CFE5491D835E}" type="presParOf" srcId="{E36491EF-5019-46FD-BC82-1BD579B9EE0E}" destId="{43B7C837-49D6-40CE-BBAB-953D9E4BA7ED}" srcOrd="0" destOrd="0" presId="urn:microsoft.com/office/officeart/2005/8/layout/orgChart1#1"/>
    <dgm:cxn modelId="{34AFC0F1-0E91-4B53-BC81-16A4571436B7}" type="presParOf" srcId="{E36491EF-5019-46FD-BC82-1BD579B9EE0E}" destId="{9A037140-9B69-4B9F-A134-F2F2EB0F2E32}" srcOrd="1" destOrd="0" presId="urn:microsoft.com/office/officeart/2005/8/layout/orgChart1#1"/>
    <dgm:cxn modelId="{824F2C81-7899-471D-887C-47A3D2FFB595}" type="presParOf" srcId="{D6C5C065-A308-417C-8ECC-04FC2BEC646C}" destId="{FA37AA5D-87C2-47F6-9B72-B753C073E744}" srcOrd="1" destOrd="0" presId="urn:microsoft.com/office/officeart/2005/8/layout/orgChart1#1"/>
    <dgm:cxn modelId="{ED7FEA28-9354-4770-AF19-0B50124B56B4}" type="presParOf" srcId="{D6C5C065-A308-417C-8ECC-04FC2BEC646C}" destId="{A7309641-2A58-41EA-9E42-56812CF298ED}" srcOrd="2" destOrd="0" presId="urn:microsoft.com/office/officeart/2005/8/layout/orgChart1#1"/>
    <dgm:cxn modelId="{0EF0BB44-A65B-4A21-ADA2-A5732A05F046}" type="presParOf" srcId="{9A0FF10C-81C7-47CD-A320-768F2009480B}" destId="{F492B679-3C8C-4E72-95A8-8B81298826E7}" srcOrd="2" destOrd="0" presId="urn:microsoft.com/office/officeart/2005/8/layout/orgChart1#1"/>
    <dgm:cxn modelId="{B8383246-4BBE-4875-84D6-E6FE2CBF994C}" type="presParOf" srcId="{9A0FF10C-81C7-47CD-A320-768F2009480B}" destId="{C6F584B9-7EA2-46D8-913B-8F508509ECAB}" srcOrd="3" destOrd="0" presId="urn:microsoft.com/office/officeart/2005/8/layout/orgChart1#1"/>
    <dgm:cxn modelId="{42D54A2F-3EB3-44F5-B5A2-B32BC9153CAD}" type="presParOf" srcId="{C6F584B9-7EA2-46D8-913B-8F508509ECAB}" destId="{6CAD9CE6-86A1-4F7D-98A6-3AF53F55F9E3}" srcOrd="0" destOrd="0" presId="urn:microsoft.com/office/officeart/2005/8/layout/orgChart1#1"/>
    <dgm:cxn modelId="{54CF6C2D-34E6-4CBF-A891-C0DF04AE2955}" type="presParOf" srcId="{6CAD9CE6-86A1-4F7D-98A6-3AF53F55F9E3}" destId="{08A0D1D2-3A20-4D63-8E35-B7C8B6B16D48}" srcOrd="0" destOrd="0" presId="urn:microsoft.com/office/officeart/2005/8/layout/orgChart1#1"/>
    <dgm:cxn modelId="{BEFE6AC1-1B03-427C-A9B4-70666C448551}" type="presParOf" srcId="{6CAD9CE6-86A1-4F7D-98A6-3AF53F55F9E3}" destId="{6238C53E-A961-488B-8FBD-6EC13507B069}" srcOrd="1" destOrd="0" presId="urn:microsoft.com/office/officeart/2005/8/layout/orgChart1#1"/>
    <dgm:cxn modelId="{E4EBBF03-2AB5-4C51-B034-72D99C044FA0}" type="presParOf" srcId="{C6F584B9-7EA2-46D8-913B-8F508509ECAB}" destId="{A9C46FD3-3BE9-4E6E-BFF6-B0B42B13F857}" srcOrd="1" destOrd="0" presId="urn:microsoft.com/office/officeart/2005/8/layout/orgChart1#1"/>
    <dgm:cxn modelId="{F690A48D-676C-4EAC-9826-2BBB2F9B6AE6}" type="presParOf" srcId="{C6F584B9-7EA2-46D8-913B-8F508509ECAB}" destId="{A663BBFB-A120-4F5B-82EC-DB644DB9966B}" srcOrd="2" destOrd="0" presId="urn:microsoft.com/office/officeart/2005/8/layout/orgChart1#1"/>
    <dgm:cxn modelId="{882AC10F-A771-45D0-A8CD-E59CCF9B79A3}" type="presParOf" srcId="{9A0FF10C-81C7-47CD-A320-768F2009480B}" destId="{AB3A8128-6C86-49B7-B5CC-0153888815E5}" srcOrd="4" destOrd="0" presId="urn:microsoft.com/office/officeart/2005/8/layout/orgChart1#1"/>
    <dgm:cxn modelId="{0D3A58AC-29CD-4CBC-8DF1-C3CB5791C3F2}" type="presParOf" srcId="{9A0FF10C-81C7-47CD-A320-768F2009480B}" destId="{1A917F9A-DDE6-4568-B35C-7FABCEF0A586}" srcOrd="5" destOrd="0" presId="urn:microsoft.com/office/officeart/2005/8/layout/orgChart1#1"/>
    <dgm:cxn modelId="{E8BC0F16-89E9-4F51-804E-AB73F2C5FE73}" type="presParOf" srcId="{1A917F9A-DDE6-4568-B35C-7FABCEF0A586}" destId="{FA949B67-3DB7-47FA-97C9-4A653E762F22}" srcOrd="0" destOrd="0" presId="urn:microsoft.com/office/officeart/2005/8/layout/orgChart1#1"/>
    <dgm:cxn modelId="{60EC3B96-A178-4747-A4DB-23C6C2062278}" type="presParOf" srcId="{FA949B67-3DB7-47FA-97C9-4A653E762F22}" destId="{7D64F4A3-0E55-47AC-A59B-9D5A9DC25552}" srcOrd="0" destOrd="0" presId="urn:microsoft.com/office/officeart/2005/8/layout/orgChart1#1"/>
    <dgm:cxn modelId="{267BA31F-7152-4F5E-A74E-78F3AAE047F7}" type="presParOf" srcId="{FA949B67-3DB7-47FA-97C9-4A653E762F22}" destId="{5667CB49-EC34-46BC-AD2D-72F3BD95D049}" srcOrd="1" destOrd="0" presId="urn:microsoft.com/office/officeart/2005/8/layout/orgChart1#1"/>
    <dgm:cxn modelId="{B199EB14-E6B0-4657-AB4E-194E39274439}" type="presParOf" srcId="{1A917F9A-DDE6-4568-B35C-7FABCEF0A586}" destId="{EB3A10DA-2FA4-4DAD-8341-8078D7F83716}" srcOrd="1" destOrd="0" presId="urn:microsoft.com/office/officeart/2005/8/layout/orgChart1#1"/>
    <dgm:cxn modelId="{38B749B6-E908-4717-8B2F-6A3A6438D4DB}" type="presParOf" srcId="{1A917F9A-DDE6-4568-B35C-7FABCEF0A586}" destId="{B05C5608-85C8-433E-A928-1755312B673B}" srcOrd="2" destOrd="0" presId="urn:microsoft.com/office/officeart/2005/8/layout/orgChart1#1"/>
    <dgm:cxn modelId="{645DAB73-0973-4836-AC7C-5CE5D553F6A9}" type="presParOf" srcId="{F728C3E8-5128-4BB6-90CC-A86769ECE335}" destId="{0E819307-1B4E-434E-BA76-D5A4192B0663}"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E4F325-04D8-B34F-8C54-AAC39539A996}" type="doc">
      <dgm:prSet loTypeId="urn:microsoft.com/office/officeart/2008/layout/LinedList" loCatId="" qsTypeId="urn:microsoft.com/office/officeart/2005/8/quickstyle/3d4#1" qsCatId="3D" csTypeId="urn:microsoft.com/office/officeart/2005/8/colors/accent1_2#5" csCatId="accent1" phldr="1"/>
      <dgm:spPr/>
      <dgm:t>
        <a:bodyPr/>
        <a:lstStyle/>
        <a:p>
          <a:endParaRPr lang="zh-CN" altLang="en-US"/>
        </a:p>
      </dgm:t>
    </dgm:pt>
    <dgm:pt modelId="{990FE224-9022-0D45-A1FF-443A96CBE0FD}">
      <dgm:prSet phldrT="[文本]" custT="1"/>
      <dgm:spPr/>
      <dgm:t>
        <a:bodyPr anchor="b"/>
        <a:lstStyle/>
        <a:p>
          <a:r>
            <a:rPr lang="zh-CN" altLang="en-US" sz="2400" dirty="0">
              <a:solidFill>
                <a:srgbClr val="C00000"/>
              </a:solidFill>
            </a:rPr>
            <a:t>复现性</a:t>
          </a:r>
        </a:p>
      </dgm:t>
    </dgm:pt>
    <dgm:pt modelId="{7F784E65-3524-3D4E-A883-6504992A1FE5}" type="parTrans" cxnId="{CE1CE48C-3A9A-194F-8DA1-EAA9E15D90D7}">
      <dgm:prSet/>
      <dgm:spPr/>
      <dgm:t>
        <a:bodyPr/>
        <a:lstStyle/>
        <a:p>
          <a:endParaRPr lang="zh-CN" altLang="en-US"/>
        </a:p>
      </dgm:t>
    </dgm:pt>
    <dgm:pt modelId="{A9FE48C1-80B7-9A46-B34F-3EA644AD75FF}" type="sibTrans" cxnId="{CE1CE48C-3A9A-194F-8DA1-EAA9E15D90D7}">
      <dgm:prSet/>
      <dgm:spPr/>
      <dgm:t>
        <a:bodyPr/>
        <a:lstStyle/>
        <a:p>
          <a:endParaRPr lang="zh-CN" altLang="en-US"/>
        </a:p>
      </dgm:t>
    </dgm:pt>
    <dgm:pt modelId="{7AE22A3D-E566-594A-8926-206624ABAD91}">
      <dgm:prSet phldrT="[文本]" custT="1"/>
      <dgm:spPr/>
      <dgm:t>
        <a:bodyPr anchor="b"/>
        <a:lstStyle/>
        <a:p>
          <a:r>
            <a:rPr lang="zh-CN" altLang="en-US" sz="2400" dirty="0">
              <a:solidFill>
                <a:srgbClr val="C00000"/>
              </a:solidFill>
            </a:rPr>
            <a:t>成长型</a:t>
          </a:r>
          <a:r>
            <a:rPr lang="en-US" altLang="zh-CN" sz="2400" dirty="0">
              <a:solidFill>
                <a:srgbClr val="C00000"/>
              </a:solidFill>
            </a:rPr>
            <a:t>RL</a:t>
          </a:r>
          <a:r>
            <a:rPr lang="zh-CN" altLang="en-US" sz="2400" dirty="0">
              <a:solidFill>
                <a:srgbClr val="C00000"/>
              </a:solidFill>
            </a:rPr>
            <a:t>的</a:t>
          </a:r>
          <a:r>
            <a:rPr lang="en-US" altLang="zh-CN" sz="2400" dirty="0">
              <a:solidFill>
                <a:srgbClr val="C00000"/>
              </a:solidFill>
            </a:rPr>
            <a:t>policy</a:t>
          </a:r>
          <a:r>
            <a:rPr lang="zh-CN" altLang="en-US" sz="2400" dirty="0">
              <a:solidFill>
                <a:srgbClr val="C00000"/>
              </a:solidFill>
            </a:rPr>
            <a:t>评价与探索</a:t>
          </a:r>
        </a:p>
      </dgm:t>
    </dgm:pt>
    <dgm:pt modelId="{3170C617-A907-324C-9D6F-9BDF6D43403F}" type="parTrans" cxnId="{2192235B-07FA-8C45-A672-BD9FCA70373C}">
      <dgm:prSet/>
      <dgm:spPr/>
      <dgm:t>
        <a:bodyPr/>
        <a:lstStyle/>
        <a:p>
          <a:endParaRPr lang="zh-CN" altLang="en-US"/>
        </a:p>
      </dgm:t>
    </dgm:pt>
    <dgm:pt modelId="{217FDADC-3C82-0242-9505-2C2E6AC0DB05}" type="sibTrans" cxnId="{2192235B-07FA-8C45-A672-BD9FCA70373C}">
      <dgm:prSet/>
      <dgm:spPr/>
      <dgm:t>
        <a:bodyPr/>
        <a:lstStyle/>
        <a:p>
          <a:endParaRPr lang="zh-CN" altLang="en-US"/>
        </a:p>
      </dgm:t>
    </dgm:pt>
    <dgm:pt modelId="{D18DEE57-DDB9-CB4F-BC9A-F935B9AEDE9B}">
      <dgm:prSet phldrT="[文本]" custT="1"/>
      <dgm:spPr/>
      <dgm:t>
        <a:bodyPr anchor="b"/>
        <a:lstStyle/>
        <a:p>
          <a:r>
            <a:rPr lang="zh-CN" altLang="en-US" sz="2400" b="0" dirty="0">
              <a:solidFill>
                <a:srgbClr val="C00000"/>
              </a:solidFill>
            </a:rPr>
            <a:t>安全与风险</a:t>
          </a:r>
        </a:p>
      </dgm:t>
    </dgm:pt>
    <dgm:pt modelId="{41407BD2-0B5D-3C4D-A73A-C51AB977790A}" type="parTrans" cxnId="{89B41C3D-EC8B-484B-8402-A98989AB04C3}">
      <dgm:prSet/>
      <dgm:spPr/>
      <dgm:t>
        <a:bodyPr/>
        <a:lstStyle/>
        <a:p>
          <a:endParaRPr lang="zh-CN" altLang="en-US"/>
        </a:p>
      </dgm:t>
    </dgm:pt>
    <dgm:pt modelId="{3DEBA2F7-076A-3142-81D1-C3DF18137BA1}" type="sibTrans" cxnId="{89B41C3D-EC8B-484B-8402-A98989AB04C3}">
      <dgm:prSet/>
      <dgm:spPr/>
      <dgm:t>
        <a:bodyPr/>
        <a:lstStyle/>
        <a:p>
          <a:endParaRPr lang="zh-CN" altLang="en-US"/>
        </a:p>
      </dgm:t>
    </dgm:pt>
    <dgm:pt modelId="{F80430BF-C39F-7642-8463-DDF7BB906F0A}">
      <dgm:prSet phldrT="[文本]" custT="1"/>
      <dgm:spPr/>
      <dgm:t>
        <a:bodyPr anchor="ctr"/>
        <a:lstStyle/>
        <a:p>
          <a:pPr algn="ctr"/>
          <a:r>
            <a:rPr lang="zh-CN" altLang="en-US" sz="4000" dirty="0">
              <a:latin typeface="Microsoft YaHei" panose="020B0503020204020204" pitchFamily="34" charset="-122"/>
              <a:ea typeface="Microsoft YaHei" panose="020B0503020204020204" pitchFamily="34" charset="-122"/>
            </a:rPr>
            <a:t>挑</a:t>
          </a:r>
          <a:endParaRPr lang="en-US" altLang="zh-CN" sz="4000" dirty="0">
            <a:latin typeface="Microsoft YaHei" panose="020B0503020204020204" pitchFamily="34" charset="-122"/>
            <a:ea typeface="Microsoft YaHei" panose="020B0503020204020204" pitchFamily="34" charset="-122"/>
          </a:endParaRPr>
        </a:p>
        <a:p>
          <a:pPr algn="ctr"/>
          <a:r>
            <a:rPr lang="zh-CN" altLang="en-US" sz="4000" dirty="0">
              <a:latin typeface="Microsoft YaHei" panose="020B0503020204020204" pitchFamily="34" charset="-122"/>
              <a:ea typeface="Microsoft YaHei" panose="020B0503020204020204" pitchFamily="34" charset="-122"/>
            </a:rPr>
            <a:t>战</a:t>
          </a:r>
        </a:p>
      </dgm:t>
    </dgm:pt>
    <dgm:pt modelId="{9EDBD9AD-50D5-C843-B7FE-8D94DD83EE91}" type="sibTrans" cxnId="{9F741B88-4104-B144-914F-23E8DEBDD210}">
      <dgm:prSet/>
      <dgm:spPr/>
      <dgm:t>
        <a:bodyPr/>
        <a:lstStyle/>
        <a:p>
          <a:endParaRPr lang="zh-CN" altLang="en-US"/>
        </a:p>
      </dgm:t>
    </dgm:pt>
    <dgm:pt modelId="{9E4DC4F5-4B17-2843-A09A-A3A988C87CB0}" type="parTrans" cxnId="{9F741B88-4104-B144-914F-23E8DEBDD210}">
      <dgm:prSet/>
      <dgm:spPr/>
      <dgm:t>
        <a:bodyPr/>
        <a:lstStyle/>
        <a:p>
          <a:endParaRPr lang="zh-CN" altLang="en-US"/>
        </a:p>
      </dgm:t>
    </dgm:pt>
    <dgm:pt modelId="{FCF6D8C6-FE36-0040-B57B-9F763B7E94AA}">
      <dgm:prSet phldrT="[文本]" custT="1"/>
      <dgm:spPr/>
      <dgm:t>
        <a:bodyPr anchor="ctr"/>
        <a:lstStyle/>
        <a:p>
          <a:pPr marL="0" lvl="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问</a:t>
          </a:r>
          <a:endParaRPr lang="en-US" altLang="zh-CN" sz="4000" kern="1200" dirty="0">
            <a:solidFill>
              <a:srgbClr val="C00000"/>
            </a:solidFill>
            <a:latin typeface="Arial" panose="020B0604020202090204"/>
            <a:ea typeface="黑体" panose="02010609060101010101" pitchFamily="49" charset="-122"/>
            <a:cs typeface="+mn-cs"/>
          </a:endParaRPr>
        </a:p>
        <a:p>
          <a:pPr marL="0" lvl="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题</a:t>
          </a:r>
        </a:p>
      </dgm:t>
    </dgm:pt>
    <dgm:pt modelId="{32468A0F-5786-3645-99E8-79C5F5D43995}" type="parTrans" cxnId="{2CF47907-91B5-E14D-A40C-159F4B5A17CE}">
      <dgm:prSet/>
      <dgm:spPr/>
      <dgm:t>
        <a:bodyPr/>
        <a:lstStyle/>
        <a:p>
          <a:endParaRPr lang="zh-CN" altLang="en-US"/>
        </a:p>
      </dgm:t>
    </dgm:pt>
    <dgm:pt modelId="{BD3C742E-756E-A846-98FE-75E91E35EB54}" type="sibTrans" cxnId="{2CF47907-91B5-E14D-A40C-159F4B5A17CE}">
      <dgm:prSet/>
      <dgm:spPr/>
      <dgm:t>
        <a:bodyPr/>
        <a:lstStyle/>
        <a:p>
          <a:endParaRPr lang="zh-CN" altLang="en-US"/>
        </a:p>
      </dgm:t>
    </dgm:pt>
    <dgm:pt modelId="{78308B4E-70BA-DE48-9026-562D95BE358F}">
      <dgm:prSet phldrT="[文本]" custT="1"/>
      <dgm:spPr/>
      <dgm:t>
        <a:bodyPr anchor="b"/>
        <a:lstStyle/>
        <a:p>
          <a:r>
            <a:rPr lang="zh-CN" altLang="en-US" sz="2400" dirty="0"/>
            <a:t>长期收益预测</a:t>
          </a:r>
        </a:p>
      </dgm:t>
    </dgm:pt>
    <dgm:pt modelId="{75D76B62-7E04-EE49-AE93-31F34D85B7FF}" type="parTrans" cxnId="{A3B5ED02-106A-F144-8234-A6DF5DF8EBFA}">
      <dgm:prSet/>
      <dgm:spPr/>
      <dgm:t>
        <a:bodyPr/>
        <a:lstStyle/>
        <a:p>
          <a:endParaRPr lang="zh-CN" altLang="en-US"/>
        </a:p>
      </dgm:t>
    </dgm:pt>
    <dgm:pt modelId="{8F6DC9D9-CD0D-1947-9E42-AE488F2FDD75}" type="sibTrans" cxnId="{A3B5ED02-106A-F144-8234-A6DF5DF8EBFA}">
      <dgm:prSet/>
      <dgm:spPr/>
      <dgm:t>
        <a:bodyPr/>
        <a:lstStyle/>
        <a:p>
          <a:endParaRPr lang="zh-CN" altLang="en-US"/>
        </a:p>
      </dgm:t>
    </dgm:pt>
    <dgm:pt modelId="{C8E1E992-ACDC-F64A-B40D-ED0909230315}">
      <dgm:prSet phldrT="[文本]" custT="1"/>
      <dgm:spPr/>
      <dgm:t>
        <a:bodyPr anchor="b"/>
        <a:lstStyle/>
        <a:p>
          <a:r>
            <a:rPr lang="zh-CN" altLang="en-US" sz="2400" dirty="0"/>
            <a:t>抽象、时空和普遍性</a:t>
          </a:r>
        </a:p>
      </dgm:t>
    </dgm:pt>
    <dgm:pt modelId="{3125A458-7CD2-3E45-9436-8C01D27874FD}" type="parTrans" cxnId="{02A3A9B7-6362-0E49-BAAC-92F9794ACFE1}">
      <dgm:prSet/>
      <dgm:spPr/>
      <dgm:t>
        <a:bodyPr/>
        <a:lstStyle/>
        <a:p>
          <a:endParaRPr lang="zh-CN" altLang="en-US"/>
        </a:p>
      </dgm:t>
    </dgm:pt>
    <dgm:pt modelId="{F7C26C2B-5959-0F47-B7F0-CA60B4B853CF}" type="sibTrans" cxnId="{02A3A9B7-6362-0E49-BAAC-92F9794ACFE1}">
      <dgm:prSet/>
      <dgm:spPr/>
      <dgm:t>
        <a:bodyPr/>
        <a:lstStyle/>
        <a:p>
          <a:endParaRPr lang="zh-CN" altLang="en-US"/>
        </a:p>
      </dgm:t>
    </dgm:pt>
    <dgm:pt modelId="{2DED4177-4669-6047-A86A-BA0FC1B769AE}">
      <dgm:prSet phldrT="[文本]" custT="1"/>
      <dgm:spPr/>
      <dgm:t>
        <a:bodyPr anchor="b"/>
        <a:lstStyle/>
        <a:p>
          <a:r>
            <a:rPr lang="zh-CN" altLang="en-US" sz="2400" dirty="0"/>
            <a:t>分布式</a:t>
          </a:r>
          <a:r>
            <a:rPr lang="en-US" altLang="zh-CN" sz="2400" dirty="0"/>
            <a:t>RL</a:t>
          </a:r>
          <a:endParaRPr lang="zh-CN" altLang="en-US" sz="2400" dirty="0"/>
        </a:p>
      </dgm:t>
    </dgm:pt>
    <dgm:pt modelId="{7C512FD8-37B1-1147-AA49-8F300BD951A5}" type="parTrans" cxnId="{51F92597-7E3D-8845-96DD-60733E758F25}">
      <dgm:prSet/>
      <dgm:spPr/>
      <dgm:t>
        <a:bodyPr/>
        <a:lstStyle/>
        <a:p>
          <a:endParaRPr lang="zh-CN" altLang="en-US"/>
        </a:p>
      </dgm:t>
    </dgm:pt>
    <dgm:pt modelId="{DE7F085C-D409-074C-BFE0-B89F129BB0D2}" type="sibTrans" cxnId="{51F92597-7E3D-8845-96DD-60733E758F25}">
      <dgm:prSet/>
      <dgm:spPr/>
      <dgm:t>
        <a:bodyPr/>
        <a:lstStyle/>
        <a:p>
          <a:endParaRPr lang="zh-CN" altLang="en-US"/>
        </a:p>
      </dgm:t>
    </dgm:pt>
    <dgm:pt modelId="{822AA5A7-292C-B445-8F37-09883B05A44C}">
      <dgm:prSet custT="1"/>
      <dgm:spPr/>
      <dgm:t>
        <a:bodyPr anchor="b"/>
        <a:lstStyle/>
        <a:p>
          <a:r>
            <a:rPr lang="zh-CN" altLang="en-US" sz="2400" dirty="0"/>
            <a:t>优先回放和自身模仿</a:t>
          </a:r>
        </a:p>
      </dgm:t>
    </dgm:pt>
    <dgm:pt modelId="{EA88D775-8957-FA49-9623-F5C866910DE3}" type="parTrans" cxnId="{E316E083-AD2A-7F4A-B017-776C1AC8D875}">
      <dgm:prSet/>
      <dgm:spPr/>
      <dgm:t>
        <a:bodyPr/>
        <a:lstStyle/>
        <a:p>
          <a:endParaRPr lang="zh-CN" altLang="en-US"/>
        </a:p>
      </dgm:t>
    </dgm:pt>
    <dgm:pt modelId="{491ADF57-E0C7-BB43-B9DA-BEEE56DF8FF6}" type="sibTrans" cxnId="{E316E083-AD2A-7F4A-B017-776C1AC8D875}">
      <dgm:prSet/>
      <dgm:spPr/>
      <dgm:t>
        <a:bodyPr/>
        <a:lstStyle/>
        <a:p>
          <a:endParaRPr lang="zh-CN" altLang="en-US"/>
        </a:p>
      </dgm:t>
    </dgm:pt>
    <dgm:pt modelId="{A1CFD30D-9150-314D-96E9-FEB4D1D7705E}" type="pres">
      <dgm:prSet presAssocID="{96E4F325-04D8-B34F-8C54-AAC39539A996}" presName="vert0" presStyleCnt="0">
        <dgm:presLayoutVars>
          <dgm:dir/>
          <dgm:animOne val="branch"/>
          <dgm:animLvl val="lvl"/>
        </dgm:presLayoutVars>
      </dgm:prSet>
      <dgm:spPr/>
    </dgm:pt>
    <dgm:pt modelId="{03E253EA-FB1B-1B48-85A2-F6BAC9B4CD2D}" type="pres">
      <dgm:prSet presAssocID="{F80430BF-C39F-7642-8463-DDF7BB906F0A}" presName="thickLine" presStyleLbl="alignNode1" presStyleIdx="0" presStyleCnt="2"/>
      <dgm:spPr/>
    </dgm:pt>
    <dgm:pt modelId="{C433F526-BF8E-8C4B-9DC0-6B25981C781A}" type="pres">
      <dgm:prSet presAssocID="{F80430BF-C39F-7642-8463-DDF7BB906F0A}" presName="horz1" presStyleCnt="0"/>
      <dgm:spPr/>
    </dgm:pt>
    <dgm:pt modelId="{4D2B1EF1-5BBA-5E47-B3D6-7EC2822A7293}" type="pres">
      <dgm:prSet presAssocID="{F80430BF-C39F-7642-8463-DDF7BB906F0A}" presName="tx1" presStyleLbl="revTx" presStyleIdx="0" presStyleCnt="9"/>
      <dgm:spPr/>
    </dgm:pt>
    <dgm:pt modelId="{57B7729E-8D7A-004D-A57F-93100C37633C}" type="pres">
      <dgm:prSet presAssocID="{F80430BF-C39F-7642-8463-DDF7BB906F0A}" presName="vert1" presStyleCnt="0"/>
      <dgm:spPr/>
    </dgm:pt>
    <dgm:pt modelId="{F49519F9-A04C-5A4A-838F-1DDF35D6B9D0}" type="pres">
      <dgm:prSet presAssocID="{78308B4E-70BA-DE48-9026-562D95BE358F}" presName="vertSpace2a" presStyleCnt="0"/>
      <dgm:spPr/>
    </dgm:pt>
    <dgm:pt modelId="{19211FAA-A20C-BD48-8B3E-3925A4E5AEF4}" type="pres">
      <dgm:prSet presAssocID="{78308B4E-70BA-DE48-9026-562D95BE358F}" presName="horz2" presStyleCnt="0"/>
      <dgm:spPr/>
    </dgm:pt>
    <dgm:pt modelId="{34A1203F-28F7-2F49-914D-EBC15CA051FC}" type="pres">
      <dgm:prSet presAssocID="{78308B4E-70BA-DE48-9026-562D95BE358F}" presName="horzSpace2" presStyleCnt="0"/>
      <dgm:spPr/>
    </dgm:pt>
    <dgm:pt modelId="{E41AE47E-A5A1-EC45-8DB9-77BF77586BF3}" type="pres">
      <dgm:prSet presAssocID="{78308B4E-70BA-DE48-9026-562D95BE358F}" presName="tx2" presStyleLbl="revTx" presStyleIdx="1" presStyleCnt="9" custScaleY="160499"/>
      <dgm:spPr/>
    </dgm:pt>
    <dgm:pt modelId="{D15A838B-F46E-3443-AE57-AF02685A6DFB}" type="pres">
      <dgm:prSet presAssocID="{78308B4E-70BA-DE48-9026-562D95BE358F}" presName="vert2" presStyleCnt="0"/>
      <dgm:spPr/>
    </dgm:pt>
    <dgm:pt modelId="{628CFF42-A404-D84C-8380-704B28AC6B9B}" type="pres">
      <dgm:prSet presAssocID="{78308B4E-70BA-DE48-9026-562D95BE358F}" presName="thinLine2b" presStyleLbl="callout" presStyleIdx="0" presStyleCnt="7"/>
      <dgm:spPr/>
    </dgm:pt>
    <dgm:pt modelId="{4B334EAA-97DB-B24E-8EFD-05C1F3502F28}" type="pres">
      <dgm:prSet presAssocID="{78308B4E-70BA-DE48-9026-562D95BE358F}" presName="vertSpace2b" presStyleCnt="0"/>
      <dgm:spPr/>
    </dgm:pt>
    <dgm:pt modelId="{107FDE51-A59E-334C-9761-8B6AC89996A2}" type="pres">
      <dgm:prSet presAssocID="{C8E1E992-ACDC-F64A-B40D-ED0909230315}" presName="horz2" presStyleCnt="0"/>
      <dgm:spPr/>
    </dgm:pt>
    <dgm:pt modelId="{C4ACEEEA-F3C7-824E-94BA-B2273D1D3D06}" type="pres">
      <dgm:prSet presAssocID="{C8E1E992-ACDC-F64A-B40D-ED0909230315}" presName="horzSpace2" presStyleCnt="0"/>
      <dgm:spPr/>
    </dgm:pt>
    <dgm:pt modelId="{A735271F-4D0F-C445-BF15-05B67C936595}" type="pres">
      <dgm:prSet presAssocID="{C8E1E992-ACDC-F64A-B40D-ED0909230315}" presName="tx2" presStyleLbl="revTx" presStyleIdx="2" presStyleCnt="9" custScaleY="158258"/>
      <dgm:spPr/>
    </dgm:pt>
    <dgm:pt modelId="{C62E7F2B-D76D-6F40-B91B-052F0B6D501C}" type="pres">
      <dgm:prSet presAssocID="{C8E1E992-ACDC-F64A-B40D-ED0909230315}" presName="vert2" presStyleCnt="0"/>
      <dgm:spPr/>
    </dgm:pt>
    <dgm:pt modelId="{1B460E58-E3FB-A84D-9584-F6EBA2C98B1C}" type="pres">
      <dgm:prSet presAssocID="{C8E1E992-ACDC-F64A-B40D-ED0909230315}" presName="thinLine2b" presStyleLbl="callout" presStyleIdx="1" presStyleCnt="7"/>
      <dgm:spPr/>
    </dgm:pt>
    <dgm:pt modelId="{635FF357-D44D-C947-9FCC-4DDBA8519B83}" type="pres">
      <dgm:prSet presAssocID="{C8E1E992-ACDC-F64A-B40D-ED0909230315}" presName="vertSpace2b" presStyleCnt="0"/>
      <dgm:spPr/>
    </dgm:pt>
    <dgm:pt modelId="{503FDD08-0F46-8A41-8394-17E0B6072DBF}" type="pres">
      <dgm:prSet presAssocID="{2DED4177-4669-6047-A86A-BA0FC1B769AE}" presName="horz2" presStyleCnt="0"/>
      <dgm:spPr/>
    </dgm:pt>
    <dgm:pt modelId="{89278A49-0FB2-1741-9A5A-4DBCD3CB1AF1}" type="pres">
      <dgm:prSet presAssocID="{2DED4177-4669-6047-A86A-BA0FC1B769AE}" presName="horzSpace2" presStyleCnt="0"/>
      <dgm:spPr/>
    </dgm:pt>
    <dgm:pt modelId="{F093FFA1-C993-7D4A-95AB-5931EB3D2676}" type="pres">
      <dgm:prSet presAssocID="{2DED4177-4669-6047-A86A-BA0FC1B769AE}" presName="tx2" presStyleLbl="revTx" presStyleIdx="3" presStyleCnt="9" custScaleY="132773"/>
      <dgm:spPr/>
    </dgm:pt>
    <dgm:pt modelId="{D1A73959-33E1-1C4F-87AB-C23FE244B447}" type="pres">
      <dgm:prSet presAssocID="{2DED4177-4669-6047-A86A-BA0FC1B769AE}" presName="vert2" presStyleCnt="0"/>
      <dgm:spPr/>
    </dgm:pt>
    <dgm:pt modelId="{77E7777C-39BB-5045-B5EA-4715E82F1960}" type="pres">
      <dgm:prSet presAssocID="{2DED4177-4669-6047-A86A-BA0FC1B769AE}" presName="thinLine2b" presStyleLbl="callout" presStyleIdx="2" presStyleCnt="7"/>
      <dgm:spPr/>
    </dgm:pt>
    <dgm:pt modelId="{32E7A49C-8F44-9645-BC8C-FC03EEC56A5D}" type="pres">
      <dgm:prSet presAssocID="{2DED4177-4669-6047-A86A-BA0FC1B769AE}" presName="vertSpace2b" presStyleCnt="0"/>
      <dgm:spPr/>
    </dgm:pt>
    <dgm:pt modelId="{1AC7B6EE-2702-C442-B613-6EC05C7FB9FB}" type="pres">
      <dgm:prSet presAssocID="{822AA5A7-292C-B445-8F37-09883B05A44C}" presName="horz2" presStyleCnt="0"/>
      <dgm:spPr/>
    </dgm:pt>
    <dgm:pt modelId="{AEDB74D5-0213-5442-8B40-17287FA1BC20}" type="pres">
      <dgm:prSet presAssocID="{822AA5A7-292C-B445-8F37-09883B05A44C}" presName="horzSpace2" presStyleCnt="0"/>
      <dgm:spPr/>
    </dgm:pt>
    <dgm:pt modelId="{29B06D70-A6E2-4543-86C6-62EFC5721D61}" type="pres">
      <dgm:prSet presAssocID="{822AA5A7-292C-B445-8F37-09883B05A44C}" presName="tx2" presStyleLbl="revTx" presStyleIdx="4" presStyleCnt="9" custScaleY="170086"/>
      <dgm:spPr/>
    </dgm:pt>
    <dgm:pt modelId="{671F16CC-D3FD-464D-B1E4-BB5484A390A4}" type="pres">
      <dgm:prSet presAssocID="{822AA5A7-292C-B445-8F37-09883B05A44C}" presName="vert2" presStyleCnt="0"/>
      <dgm:spPr/>
    </dgm:pt>
    <dgm:pt modelId="{64AC0500-BB81-5048-9B6F-15002E64EE01}" type="pres">
      <dgm:prSet presAssocID="{822AA5A7-292C-B445-8F37-09883B05A44C}" presName="thinLine2b" presStyleLbl="callout" presStyleIdx="3" presStyleCnt="7"/>
      <dgm:spPr/>
    </dgm:pt>
    <dgm:pt modelId="{D476DCB0-8726-5C42-AF63-7791E029BD7A}" type="pres">
      <dgm:prSet presAssocID="{822AA5A7-292C-B445-8F37-09883B05A44C}" presName="vertSpace2b" presStyleCnt="0"/>
      <dgm:spPr/>
    </dgm:pt>
    <dgm:pt modelId="{77FACFE8-8D77-784D-98FE-173EE72DF6AF}" type="pres">
      <dgm:prSet presAssocID="{FCF6D8C6-FE36-0040-B57B-9F763B7E94AA}" presName="thickLine" presStyleLbl="alignNode1" presStyleIdx="1" presStyleCnt="2" custLinFactNeighborY="0"/>
      <dgm:spPr/>
    </dgm:pt>
    <dgm:pt modelId="{0023AAEC-EDDB-A747-B202-1A5ED7D83585}" type="pres">
      <dgm:prSet presAssocID="{FCF6D8C6-FE36-0040-B57B-9F763B7E94AA}" presName="horz1" presStyleCnt="0"/>
      <dgm:spPr/>
    </dgm:pt>
    <dgm:pt modelId="{36366BBA-4341-1943-A2A4-6FC742F46595}" type="pres">
      <dgm:prSet presAssocID="{FCF6D8C6-FE36-0040-B57B-9F763B7E94AA}" presName="tx1" presStyleLbl="revTx" presStyleIdx="5" presStyleCnt="9" custScaleY="91392"/>
      <dgm:spPr/>
    </dgm:pt>
    <dgm:pt modelId="{922B959F-C3EB-CF49-AD18-44B49F85E506}" type="pres">
      <dgm:prSet presAssocID="{FCF6D8C6-FE36-0040-B57B-9F763B7E94AA}" presName="vert1" presStyleCnt="0"/>
      <dgm:spPr/>
    </dgm:pt>
    <dgm:pt modelId="{8C2354EA-C47D-5345-98BA-D12D7792AA4B}" type="pres">
      <dgm:prSet presAssocID="{990FE224-9022-0D45-A1FF-443A96CBE0FD}" presName="vertSpace2a" presStyleCnt="0"/>
      <dgm:spPr/>
    </dgm:pt>
    <dgm:pt modelId="{89E0FF2F-7B8C-FF40-B962-FCB94314D53B}" type="pres">
      <dgm:prSet presAssocID="{990FE224-9022-0D45-A1FF-443A96CBE0FD}" presName="horz2" presStyleCnt="0"/>
      <dgm:spPr/>
    </dgm:pt>
    <dgm:pt modelId="{6520A60E-53A1-9E42-8A8F-20B7818807A7}" type="pres">
      <dgm:prSet presAssocID="{990FE224-9022-0D45-A1FF-443A96CBE0FD}" presName="horzSpace2" presStyleCnt="0"/>
      <dgm:spPr/>
    </dgm:pt>
    <dgm:pt modelId="{C1D32A43-2C68-0B4B-90D8-87B7686D68A0}" type="pres">
      <dgm:prSet presAssocID="{990FE224-9022-0D45-A1FF-443A96CBE0FD}" presName="tx2" presStyleLbl="revTx" presStyleIdx="6" presStyleCnt="9" custScaleX="100285" custScaleY="56272"/>
      <dgm:spPr/>
    </dgm:pt>
    <dgm:pt modelId="{F09F99D4-6456-1F4D-953C-EB6486208E4D}" type="pres">
      <dgm:prSet presAssocID="{990FE224-9022-0D45-A1FF-443A96CBE0FD}" presName="vert2" presStyleCnt="0"/>
      <dgm:spPr/>
    </dgm:pt>
    <dgm:pt modelId="{65B4AA53-8DA0-7849-B8EB-436014D78450}" type="pres">
      <dgm:prSet presAssocID="{990FE224-9022-0D45-A1FF-443A96CBE0FD}" presName="thinLine2b" presStyleLbl="callout" presStyleIdx="4" presStyleCnt="7"/>
      <dgm:spPr/>
    </dgm:pt>
    <dgm:pt modelId="{BA8DAD94-0E6D-884C-BCE6-D40482F3300E}" type="pres">
      <dgm:prSet presAssocID="{990FE224-9022-0D45-A1FF-443A96CBE0FD}" presName="vertSpace2b" presStyleCnt="0"/>
      <dgm:spPr/>
    </dgm:pt>
    <dgm:pt modelId="{33BF3E9C-E3C0-6944-A7D0-9850637AB94F}" type="pres">
      <dgm:prSet presAssocID="{7AE22A3D-E566-594A-8926-206624ABAD91}" presName="horz2" presStyleCnt="0"/>
      <dgm:spPr/>
    </dgm:pt>
    <dgm:pt modelId="{5E887E94-19A3-0746-AFAC-20BA41B5C6D8}" type="pres">
      <dgm:prSet presAssocID="{7AE22A3D-E566-594A-8926-206624ABAD91}" presName="horzSpace2" presStyleCnt="0"/>
      <dgm:spPr/>
    </dgm:pt>
    <dgm:pt modelId="{2E1824EC-5288-D944-9188-B53B3446233F}" type="pres">
      <dgm:prSet presAssocID="{7AE22A3D-E566-594A-8926-206624ABAD91}" presName="tx2" presStyleLbl="revTx" presStyleIdx="7" presStyleCnt="9" custScaleY="63743"/>
      <dgm:spPr/>
    </dgm:pt>
    <dgm:pt modelId="{FC796BF6-F261-C542-AD51-38EBF330C5D5}" type="pres">
      <dgm:prSet presAssocID="{7AE22A3D-E566-594A-8926-206624ABAD91}" presName="vert2" presStyleCnt="0"/>
      <dgm:spPr/>
    </dgm:pt>
    <dgm:pt modelId="{8583E2D3-E4CD-F644-B360-F772C04E14F4}" type="pres">
      <dgm:prSet presAssocID="{7AE22A3D-E566-594A-8926-206624ABAD91}" presName="thinLine2b" presStyleLbl="callout" presStyleIdx="5" presStyleCnt="7"/>
      <dgm:spPr/>
    </dgm:pt>
    <dgm:pt modelId="{E9ABD3A7-0449-7E41-95FE-CF0C7846C5CC}" type="pres">
      <dgm:prSet presAssocID="{7AE22A3D-E566-594A-8926-206624ABAD91}" presName="vertSpace2b" presStyleCnt="0"/>
      <dgm:spPr/>
    </dgm:pt>
    <dgm:pt modelId="{4AAD9791-57FC-1248-8B37-99F98E76FC33}" type="pres">
      <dgm:prSet presAssocID="{D18DEE57-DDB9-CB4F-BC9A-F935B9AEDE9B}" presName="horz2" presStyleCnt="0"/>
      <dgm:spPr/>
    </dgm:pt>
    <dgm:pt modelId="{851550A0-E359-5743-B5A9-398221C684F9}" type="pres">
      <dgm:prSet presAssocID="{D18DEE57-DDB9-CB4F-BC9A-F935B9AEDE9B}" presName="horzSpace2" presStyleCnt="0"/>
      <dgm:spPr/>
    </dgm:pt>
    <dgm:pt modelId="{9C9E1D97-871F-5C4C-9065-2D04F4F4CA33}" type="pres">
      <dgm:prSet presAssocID="{D18DEE57-DDB9-CB4F-BC9A-F935B9AEDE9B}" presName="tx2" presStyleLbl="revTx" presStyleIdx="8" presStyleCnt="9" custScaleY="55564"/>
      <dgm:spPr/>
    </dgm:pt>
    <dgm:pt modelId="{D765A2AA-4737-8841-B5D1-20E9B318B91E}" type="pres">
      <dgm:prSet presAssocID="{D18DEE57-DDB9-CB4F-BC9A-F935B9AEDE9B}" presName="vert2" presStyleCnt="0"/>
      <dgm:spPr/>
    </dgm:pt>
    <dgm:pt modelId="{4CB1086B-D631-C845-912D-43AAAA592CD4}" type="pres">
      <dgm:prSet presAssocID="{D18DEE57-DDB9-CB4F-BC9A-F935B9AEDE9B}" presName="thinLine2b" presStyleLbl="callout" presStyleIdx="6" presStyleCnt="7"/>
      <dgm:spPr/>
    </dgm:pt>
    <dgm:pt modelId="{85E0F2CB-7DBC-AD4B-B69F-ED313C1ED847}" type="pres">
      <dgm:prSet presAssocID="{D18DEE57-DDB9-CB4F-BC9A-F935B9AEDE9B}" presName="vertSpace2b" presStyleCnt="0"/>
      <dgm:spPr/>
    </dgm:pt>
  </dgm:ptLst>
  <dgm:cxnLst>
    <dgm:cxn modelId="{48869301-02B9-D743-909E-908B2FC5F97B}" type="presOf" srcId="{990FE224-9022-0D45-A1FF-443A96CBE0FD}" destId="{C1D32A43-2C68-0B4B-90D8-87B7686D68A0}" srcOrd="0" destOrd="0" presId="urn:microsoft.com/office/officeart/2008/layout/LinedList"/>
    <dgm:cxn modelId="{A3B5ED02-106A-F144-8234-A6DF5DF8EBFA}" srcId="{F80430BF-C39F-7642-8463-DDF7BB906F0A}" destId="{78308B4E-70BA-DE48-9026-562D95BE358F}" srcOrd="0" destOrd="0" parTransId="{75D76B62-7E04-EE49-AE93-31F34D85B7FF}" sibTransId="{8F6DC9D9-CD0D-1947-9E42-AE488F2FDD75}"/>
    <dgm:cxn modelId="{2CF47907-91B5-E14D-A40C-159F4B5A17CE}" srcId="{96E4F325-04D8-B34F-8C54-AAC39539A996}" destId="{FCF6D8C6-FE36-0040-B57B-9F763B7E94AA}" srcOrd="1" destOrd="0" parTransId="{32468A0F-5786-3645-99E8-79C5F5D43995}" sibTransId="{BD3C742E-756E-A846-98FE-75E91E35EB54}"/>
    <dgm:cxn modelId="{08C7CE0B-3446-6D4B-AE8B-5D6853D2B640}" type="presOf" srcId="{C8E1E992-ACDC-F64A-B40D-ED0909230315}" destId="{A735271F-4D0F-C445-BF15-05B67C936595}" srcOrd="0" destOrd="0" presId="urn:microsoft.com/office/officeart/2008/layout/LinedList"/>
    <dgm:cxn modelId="{A40A0635-672D-2143-A6F0-2E6C91153979}" type="presOf" srcId="{78308B4E-70BA-DE48-9026-562D95BE358F}" destId="{E41AE47E-A5A1-EC45-8DB9-77BF77586BF3}" srcOrd="0" destOrd="0" presId="urn:microsoft.com/office/officeart/2008/layout/LinedList"/>
    <dgm:cxn modelId="{89B41C3D-EC8B-484B-8402-A98989AB04C3}" srcId="{FCF6D8C6-FE36-0040-B57B-9F763B7E94AA}" destId="{D18DEE57-DDB9-CB4F-BC9A-F935B9AEDE9B}" srcOrd="2" destOrd="0" parTransId="{41407BD2-0B5D-3C4D-A73A-C51AB977790A}" sibTransId="{3DEBA2F7-076A-3142-81D1-C3DF18137BA1}"/>
    <dgm:cxn modelId="{6B3D614E-BAF5-1E4F-9157-C342F8838211}" type="presOf" srcId="{FCF6D8C6-FE36-0040-B57B-9F763B7E94AA}" destId="{36366BBA-4341-1943-A2A4-6FC742F46595}" srcOrd="0" destOrd="0" presId="urn:microsoft.com/office/officeart/2008/layout/LinedList"/>
    <dgm:cxn modelId="{2192235B-07FA-8C45-A672-BD9FCA70373C}" srcId="{FCF6D8C6-FE36-0040-B57B-9F763B7E94AA}" destId="{7AE22A3D-E566-594A-8926-206624ABAD91}" srcOrd="1" destOrd="0" parTransId="{3170C617-A907-324C-9D6F-9BDF6D43403F}" sibTransId="{217FDADC-3C82-0242-9505-2C2E6AC0DB05}"/>
    <dgm:cxn modelId="{F077456A-99C7-8644-A24F-6675B8C4E84B}" type="presOf" srcId="{7AE22A3D-E566-594A-8926-206624ABAD91}" destId="{2E1824EC-5288-D944-9188-B53B3446233F}" srcOrd="0" destOrd="0" presId="urn:microsoft.com/office/officeart/2008/layout/LinedList"/>
    <dgm:cxn modelId="{E316E083-AD2A-7F4A-B017-776C1AC8D875}" srcId="{F80430BF-C39F-7642-8463-DDF7BB906F0A}" destId="{822AA5A7-292C-B445-8F37-09883B05A44C}" srcOrd="3" destOrd="0" parTransId="{EA88D775-8957-FA49-9623-F5C866910DE3}" sibTransId="{491ADF57-E0C7-BB43-B9DA-BEEE56DF8FF6}"/>
    <dgm:cxn modelId="{663FBF87-A750-3145-9C91-F81658B91C20}" type="presOf" srcId="{2DED4177-4669-6047-A86A-BA0FC1B769AE}" destId="{F093FFA1-C993-7D4A-95AB-5931EB3D2676}" srcOrd="0" destOrd="0" presId="urn:microsoft.com/office/officeart/2008/layout/LinedList"/>
    <dgm:cxn modelId="{9F741B88-4104-B144-914F-23E8DEBDD210}" srcId="{96E4F325-04D8-B34F-8C54-AAC39539A996}" destId="{F80430BF-C39F-7642-8463-DDF7BB906F0A}" srcOrd="0" destOrd="0" parTransId="{9E4DC4F5-4B17-2843-A09A-A3A988C87CB0}" sibTransId="{9EDBD9AD-50D5-C843-B7FE-8D94DD83EE91}"/>
    <dgm:cxn modelId="{CE1CE48C-3A9A-194F-8DA1-EAA9E15D90D7}" srcId="{FCF6D8C6-FE36-0040-B57B-9F763B7E94AA}" destId="{990FE224-9022-0D45-A1FF-443A96CBE0FD}" srcOrd="0" destOrd="0" parTransId="{7F784E65-3524-3D4E-A883-6504992A1FE5}" sibTransId="{A9FE48C1-80B7-9A46-B34F-3EA644AD75FF}"/>
    <dgm:cxn modelId="{51F92597-7E3D-8845-96DD-60733E758F25}" srcId="{F80430BF-C39F-7642-8463-DDF7BB906F0A}" destId="{2DED4177-4669-6047-A86A-BA0FC1B769AE}" srcOrd="2" destOrd="0" parTransId="{7C512FD8-37B1-1147-AA49-8F300BD951A5}" sibTransId="{DE7F085C-D409-074C-BFE0-B89F129BB0D2}"/>
    <dgm:cxn modelId="{AEEF779B-2B43-3F4A-BDCF-2894B9FD84C9}" type="presOf" srcId="{D18DEE57-DDB9-CB4F-BC9A-F935B9AEDE9B}" destId="{9C9E1D97-871F-5C4C-9065-2D04F4F4CA33}" srcOrd="0" destOrd="0" presId="urn:microsoft.com/office/officeart/2008/layout/LinedList"/>
    <dgm:cxn modelId="{02A3A9B7-6362-0E49-BAAC-92F9794ACFE1}" srcId="{F80430BF-C39F-7642-8463-DDF7BB906F0A}" destId="{C8E1E992-ACDC-F64A-B40D-ED0909230315}" srcOrd="1" destOrd="0" parTransId="{3125A458-7CD2-3E45-9436-8C01D27874FD}" sibTransId="{F7C26C2B-5959-0F47-B7F0-CA60B4B853CF}"/>
    <dgm:cxn modelId="{634235D2-7E86-C34B-8EC6-8F9631D52A80}" type="presOf" srcId="{F80430BF-C39F-7642-8463-DDF7BB906F0A}" destId="{4D2B1EF1-5BBA-5E47-B3D6-7EC2822A7293}" srcOrd="0" destOrd="0" presId="urn:microsoft.com/office/officeart/2008/layout/LinedList"/>
    <dgm:cxn modelId="{D75C73E7-66CF-484F-AE8D-AD76021362D5}" type="presOf" srcId="{96E4F325-04D8-B34F-8C54-AAC39539A996}" destId="{A1CFD30D-9150-314D-96E9-FEB4D1D7705E}" srcOrd="0" destOrd="0" presId="urn:microsoft.com/office/officeart/2008/layout/LinedList"/>
    <dgm:cxn modelId="{67A7BDF4-A29D-4D4B-909E-11592414AA33}" type="presOf" srcId="{822AA5A7-292C-B445-8F37-09883B05A44C}" destId="{29B06D70-A6E2-4543-86C6-62EFC5721D61}" srcOrd="0" destOrd="0" presId="urn:microsoft.com/office/officeart/2008/layout/LinedList"/>
    <dgm:cxn modelId="{3502AC72-2301-D449-92D6-801F2FC08685}" type="presParOf" srcId="{A1CFD30D-9150-314D-96E9-FEB4D1D7705E}" destId="{03E253EA-FB1B-1B48-85A2-F6BAC9B4CD2D}" srcOrd="0" destOrd="0" presId="urn:microsoft.com/office/officeart/2008/layout/LinedList"/>
    <dgm:cxn modelId="{17064B6F-AC18-B845-A6E9-6EEAD9518615}" type="presParOf" srcId="{A1CFD30D-9150-314D-96E9-FEB4D1D7705E}" destId="{C433F526-BF8E-8C4B-9DC0-6B25981C781A}" srcOrd="1" destOrd="0" presId="urn:microsoft.com/office/officeart/2008/layout/LinedList"/>
    <dgm:cxn modelId="{C39B3CB2-34FD-4945-B949-0981C5CDD265}" type="presParOf" srcId="{C433F526-BF8E-8C4B-9DC0-6B25981C781A}" destId="{4D2B1EF1-5BBA-5E47-B3D6-7EC2822A7293}" srcOrd="0" destOrd="0" presId="urn:microsoft.com/office/officeart/2008/layout/LinedList"/>
    <dgm:cxn modelId="{DC49D9AF-5083-8346-95A5-818091ED6349}" type="presParOf" srcId="{C433F526-BF8E-8C4B-9DC0-6B25981C781A}" destId="{57B7729E-8D7A-004D-A57F-93100C37633C}" srcOrd="1" destOrd="0" presId="urn:microsoft.com/office/officeart/2008/layout/LinedList"/>
    <dgm:cxn modelId="{AD27103C-0980-A448-80DE-A83D8F0F252F}" type="presParOf" srcId="{57B7729E-8D7A-004D-A57F-93100C37633C}" destId="{F49519F9-A04C-5A4A-838F-1DDF35D6B9D0}" srcOrd="0" destOrd="0" presId="urn:microsoft.com/office/officeart/2008/layout/LinedList"/>
    <dgm:cxn modelId="{8FB66965-4C11-C242-8E4A-016F84ED7C27}" type="presParOf" srcId="{57B7729E-8D7A-004D-A57F-93100C37633C}" destId="{19211FAA-A20C-BD48-8B3E-3925A4E5AEF4}" srcOrd="1" destOrd="0" presId="urn:microsoft.com/office/officeart/2008/layout/LinedList"/>
    <dgm:cxn modelId="{5AC6E41D-095D-4B4F-B00C-402FE84EB6EC}" type="presParOf" srcId="{19211FAA-A20C-BD48-8B3E-3925A4E5AEF4}" destId="{34A1203F-28F7-2F49-914D-EBC15CA051FC}" srcOrd="0" destOrd="0" presId="urn:microsoft.com/office/officeart/2008/layout/LinedList"/>
    <dgm:cxn modelId="{E9B63269-CBE0-FD48-B2F1-ABE2584FA2C7}" type="presParOf" srcId="{19211FAA-A20C-BD48-8B3E-3925A4E5AEF4}" destId="{E41AE47E-A5A1-EC45-8DB9-77BF77586BF3}" srcOrd="1" destOrd="0" presId="urn:microsoft.com/office/officeart/2008/layout/LinedList"/>
    <dgm:cxn modelId="{9BCBFCCB-F5BD-4C46-90D0-9A89EDA84D81}" type="presParOf" srcId="{19211FAA-A20C-BD48-8B3E-3925A4E5AEF4}" destId="{D15A838B-F46E-3443-AE57-AF02685A6DFB}" srcOrd="2" destOrd="0" presId="urn:microsoft.com/office/officeart/2008/layout/LinedList"/>
    <dgm:cxn modelId="{E3003417-D36B-514F-9D01-0828EC51B9DF}" type="presParOf" srcId="{57B7729E-8D7A-004D-A57F-93100C37633C}" destId="{628CFF42-A404-D84C-8380-704B28AC6B9B}" srcOrd="2" destOrd="0" presId="urn:microsoft.com/office/officeart/2008/layout/LinedList"/>
    <dgm:cxn modelId="{DB9CD9EF-1AB0-9F45-9F4A-6714FEA178A0}" type="presParOf" srcId="{57B7729E-8D7A-004D-A57F-93100C37633C}" destId="{4B334EAA-97DB-B24E-8EFD-05C1F3502F28}" srcOrd="3" destOrd="0" presId="urn:microsoft.com/office/officeart/2008/layout/LinedList"/>
    <dgm:cxn modelId="{97F27CCB-3EDC-904C-A0C6-E862342DE3B4}" type="presParOf" srcId="{57B7729E-8D7A-004D-A57F-93100C37633C}" destId="{107FDE51-A59E-334C-9761-8B6AC89996A2}" srcOrd="4" destOrd="0" presId="urn:microsoft.com/office/officeart/2008/layout/LinedList"/>
    <dgm:cxn modelId="{DD977034-A559-6246-B1AA-23D8AD5DD7D0}" type="presParOf" srcId="{107FDE51-A59E-334C-9761-8B6AC89996A2}" destId="{C4ACEEEA-F3C7-824E-94BA-B2273D1D3D06}" srcOrd="0" destOrd="0" presId="urn:microsoft.com/office/officeart/2008/layout/LinedList"/>
    <dgm:cxn modelId="{6E78406E-EE2E-3747-853F-202B28115F44}" type="presParOf" srcId="{107FDE51-A59E-334C-9761-8B6AC89996A2}" destId="{A735271F-4D0F-C445-BF15-05B67C936595}" srcOrd="1" destOrd="0" presId="urn:microsoft.com/office/officeart/2008/layout/LinedList"/>
    <dgm:cxn modelId="{EAD5D568-C16D-F04F-B9C7-B66C37ECCCC9}" type="presParOf" srcId="{107FDE51-A59E-334C-9761-8B6AC89996A2}" destId="{C62E7F2B-D76D-6F40-B91B-052F0B6D501C}" srcOrd="2" destOrd="0" presId="urn:microsoft.com/office/officeart/2008/layout/LinedList"/>
    <dgm:cxn modelId="{DF05B88B-5B4B-B34B-839B-BA33020825F6}" type="presParOf" srcId="{57B7729E-8D7A-004D-A57F-93100C37633C}" destId="{1B460E58-E3FB-A84D-9584-F6EBA2C98B1C}" srcOrd="5" destOrd="0" presId="urn:microsoft.com/office/officeart/2008/layout/LinedList"/>
    <dgm:cxn modelId="{83C6D1FE-4308-404A-8EA9-574A8E35BB81}" type="presParOf" srcId="{57B7729E-8D7A-004D-A57F-93100C37633C}" destId="{635FF357-D44D-C947-9FCC-4DDBA8519B83}" srcOrd="6" destOrd="0" presId="urn:microsoft.com/office/officeart/2008/layout/LinedList"/>
    <dgm:cxn modelId="{5EFE5185-C6B4-334B-8D44-E0A6BAB994FF}" type="presParOf" srcId="{57B7729E-8D7A-004D-A57F-93100C37633C}" destId="{503FDD08-0F46-8A41-8394-17E0B6072DBF}" srcOrd="7" destOrd="0" presId="urn:microsoft.com/office/officeart/2008/layout/LinedList"/>
    <dgm:cxn modelId="{CEBFB4DE-F45D-974D-88C2-60E0D77BDF76}" type="presParOf" srcId="{503FDD08-0F46-8A41-8394-17E0B6072DBF}" destId="{89278A49-0FB2-1741-9A5A-4DBCD3CB1AF1}" srcOrd="0" destOrd="0" presId="urn:microsoft.com/office/officeart/2008/layout/LinedList"/>
    <dgm:cxn modelId="{4A9A822E-5F62-BF41-A9AF-714760DF3171}" type="presParOf" srcId="{503FDD08-0F46-8A41-8394-17E0B6072DBF}" destId="{F093FFA1-C993-7D4A-95AB-5931EB3D2676}" srcOrd="1" destOrd="0" presId="urn:microsoft.com/office/officeart/2008/layout/LinedList"/>
    <dgm:cxn modelId="{E54BEB57-236E-CA46-A7AD-8644093DB1DF}" type="presParOf" srcId="{503FDD08-0F46-8A41-8394-17E0B6072DBF}" destId="{D1A73959-33E1-1C4F-87AB-C23FE244B447}" srcOrd="2" destOrd="0" presId="urn:microsoft.com/office/officeart/2008/layout/LinedList"/>
    <dgm:cxn modelId="{F2318924-800C-BE4A-8788-85B08276B205}" type="presParOf" srcId="{57B7729E-8D7A-004D-A57F-93100C37633C}" destId="{77E7777C-39BB-5045-B5EA-4715E82F1960}" srcOrd="8" destOrd="0" presId="urn:microsoft.com/office/officeart/2008/layout/LinedList"/>
    <dgm:cxn modelId="{6DFB54A2-54C0-734E-A718-899B5E67FDD3}" type="presParOf" srcId="{57B7729E-8D7A-004D-A57F-93100C37633C}" destId="{32E7A49C-8F44-9645-BC8C-FC03EEC56A5D}" srcOrd="9" destOrd="0" presId="urn:microsoft.com/office/officeart/2008/layout/LinedList"/>
    <dgm:cxn modelId="{49691EB6-A27B-B047-8A2E-9CB8F1526F57}" type="presParOf" srcId="{57B7729E-8D7A-004D-A57F-93100C37633C}" destId="{1AC7B6EE-2702-C442-B613-6EC05C7FB9FB}" srcOrd="10" destOrd="0" presId="urn:microsoft.com/office/officeart/2008/layout/LinedList"/>
    <dgm:cxn modelId="{2077ED21-D0DD-D346-849F-F5E8A8366619}" type="presParOf" srcId="{1AC7B6EE-2702-C442-B613-6EC05C7FB9FB}" destId="{AEDB74D5-0213-5442-8B40-17287FA1BC20}" srcOrd="0" destOrd="0" presId="urn:microsoft.com/office/officeart/2008/layout/LinedList"/>
    <dgm:cxn modelId="{E78CD890-8E12-3A45-A20C-C989AC880A35}" type="presParOf" srcId="{1AC7B6EE-2702-C442-B613-6EC05C7FB9FB}" destId="{29B06D70-A6E2-4543-86C6-62EFC5721D61}" srcOrd="1" destOrd="0" presId="urn:microsoft.com/office/officeart/2008/layout/LinedList"/>
    <dgm:cxn modelId="{352F3B07-A0A7-6C48-9423-1BCFDC068A52}" type="presParOf" srcId="{1AC7B6EE-2702-C442-B613-6EC05C7FB9FB}" destId="{671F16CC-D3FD-464D-B1E4-BB5484A390A4}" srcOrd="2" destOrd="0" presId="urn:microsoft.com/office/officeart/2008/layout/LinedList"/>
    <dgm:cxn modelId="{525929B8-37C0-8B44-BD56-2E67C3CF318C}" type="presParOf" srcId="{57B7729E-8D7A-004D-A57F-93100C37633C}" destId="{64AC0500-BB81-5048-9B6F-15002E64EE01}" srcOrd="11" destOrd="0" presId="urn:microsoft.com/office/officeart/2008/layout/LinedList"/>
    <dgm:cxn modelId="{8250A97C-7D00-764E-88D4-811AAB4D9686}" type="presParOf" srcId="{57B7729E-8D7A-004D-A57F-93100C37633C}" destId="{D476DCB0-8726-5C42-AF63-7791E029BD7A}" srcOrd="12" destOrd="0" presId="urn:microsoft.com/office/officeart/2008/layout/LinedList"/>
    <dgm:cxn modelId="{9EF2C559-3A3C-F846-B490-31EEBEB50EFB}" type="presParOf" srcId="{A1CFD30D-9150-314D-96E9-FEB4D1D7705E}" destId="{77FACFE8-8D77-784D-98FE-173EE72DF6AF}" srcOrd="2" destOrd="0" presId="urn:microsoft.com/office/officeart/2008/layout/LinedList"/>
    <dgm:cxn modelId="{B1FEFDDE-FCB6-D84B-8DFD-40504B124DB0}" type="presParOf" srcId="{A1CFD30D-9150-314D-96E9-FEB4D1D7705E}" destId="{0023AAEC-EDDB-A747-B202-1A5ED7D83585}" srcOrd="3" destOrd="0" presId="urn:microsoft.com/office/officeart/2008/layout/LinedList"/>
    <dgm:cxn modelId="{A0AADB33-16C7-F747-B3F0-99480E425680}" type="presParOf" srcId="{0023AAEC-EDDB-A747-B202-1A5ED7D83585}" destId="{36366BBA-4341-1943-A2A4-6FC742F46595}" srcOrd="0" destOrd="0" presId="urn:microsoft.com/office/officeart/2008/layout/LinedList"/>
    <dgm:cxn modelId="{96094E06-9E97-2A4B-8ADB-8CCD8F5269C9}" type="presParOf" srcId="{0023AAEC-EDDB-A747-B202-1A5ED7D83585}" destId="{922B959F-C3EB-CF49-AD18-44B49F85E506}" srcOrd="1" destOrd="0" presId="urn:microsoft.com/office/officeart/2008/layout/LinedList"/>
    <dgm:cxn modelId="{29BD0D0B-9365-4E47-B2FF-4E3BD284FCA1}" type="presParOf" srcId="{922B959F-C3EB-CF49-AD18-44B49F85E506}" destId="{8C2354EA-C47D-5345-98BA-D12D7792AA4B}" srcOrd="0" destOrd="0" presId="urn:microsoft.com/office/officeart/2008/layout/LinedList"/>
    <dgm:cxn modelId="{B9FC80DA-6D29-A049-9E92-EAC783F35C65}" type="presParOf" srcId="{922B959F-C3EB-CF49-AD18-44B49F85E506}" destId="{89E0FF2F-7B8C-FF40-B962-FCB94314D53B}" srcOrd="1" destOrd="0" presId="urn:microsoft.com/office/officeart/2008/layout/LinedList"/>
    <dgm:cxn modelId="{82226689-EC7B-8540-94BC-7F4292FC1C66}" type="presParOf" srcId="{89E0FF2F-7B8C-FF40-B962-FCB94314D53B}" destId="{6520A60E-53A1-9E42-8A8F-20B7818807A7}" srcOrd="0" destOrd="0" presId="urn:microsoft.com/office/officeart/2008/layout/LinedList"/>
    <dgm:cxn modelId="{4870734A-619B-E844-846F-C7294DC71F71}" type="presParOf" srcId="{89E0FF2F-7B8C-FF40-B962-FCB94314D53B}" destId="{C1D32A43-2C68-0B4B-90D8-87B7686D68A0}" srcOrd="1" destOrd="0" presId="urn:microsoft.com/office/officeart/2008/layout/LinedList"/>
    <dgm:cxn modelId="{056C0E58-C569-DF40-85C1-A8084527ACF7}" type="presParOf" srcId="{89E0FF2F-7B8C-FF40-B962-FCB94314D53B}" destId="{F09F99D4-6456-1F4D-953C-EB6486208E4D}" srcOrd="2" destOrd="0" presId="urn:microsoft.com/office/officeart/2008/layout/LinedList"/>
    <dgm:cxn modelId="{58B8982C-C7A3-494A-83A9-8D8AEE842A05}" type="presParOf" srcId="{922B959F-C3EB-CF49-AD18-44B49F85E506}" destId="{65B4AA53-8DA0-7849-B8EB-436014D78450}" srcOrd="2" destOrd="0" presId="urn:microsoft.com/office/officeart/2008/layout/LinedList"/>
    <dgm:cxn modelId="{066D7527-31A1-4C48-A4DB-2D9FD536877B}" type="presParOf" srcId="{922B959F-C3EB-CF49-AD18-44B49F85E506}" destId="{BA8DAD94-0E6D-884C-BCE6-D40482F3300E}" srcOrd="3" destOrd="0" presId="urn:microsoft.com/office/officeart/2008/layout/LinedList"/>
    <dgm:cxn modelId="{B43A3883-F063-7549-99A0-B6068DB56FBC}" type="presParOf" srcId="{922B959F-C3EB-CF49-AD18-44B49F85E506}" destId="{33BF3E9C-E3C0-6944-A7D0-9850637AB94F}" srcOrd="4" destOrd="0" presId="urn:microsoft.com/office/officeart/2008/layout/LinedList"/>
    <dgm:cxn modelId="{D96F12D6-155A-8E4C-8D8F-179A0ACDB5FF}" type="presParOf" srcId="{33BF3E9C-E3C0-6944-A7D0-9850637AB94F}" destId="{5E887E94-19A3-0746-AFAC-20BA41B5C6D8}" srcOrd="0" destOrd="0" presId="urn:microsoft.com/office/officeart/2008/layout/LinedList"/>
    <dgm:cxn modelId="{1ED4B1DD-F696-BC49-BAB1-77030A8277CF}" type="presParOf" srcId="{33BF3E9C-E3C0-6944-A7D0-9850637AB94F}" destId="{2E1824EC-5288-D944-9188-B53B3446233F}" srcOrd="1" destOrd="0" presId="urn:microsoft.com/office/officeart/2008/layout/LinedList"/>
    <dgm:cxn modelId="{4C1C5632-A623-A046-BBD5-A773188937BD}" type="presParOf" srcId="{33BF3E9C-E3C0-6944-A7D0-9850637AB94F}" destId="{FC796BF6-F261-C542-AD51-38EBF330C5D5}" srcOrd="2" destOrd="0" presId="urn:microsoft.com/office/officeart/2008/layout/LinedList"/>
    <dgm:cxn modelId="{CD8AA4A3-564E-BC45-9629-71444F123413}" type="presParOf" srcId="{922B959F-C3EB-CF49-AD18-44B49F85E506}" destId="{8583E2D3-E4CD-F644-B360-F772C04E14F4}" srcOrd="5" destOrd="0" presId="urn:microsoft.com/office/officeart/2008/layout/LinedList"/>
    <dgm:cxn modelId="{883DCC06-AB01-5545-A5B1-4B17F80CB594}" type="presParOf" srcId="{922B959F-C3EB-CF49-AD18-44B49F85E506}" destId="{E9ABD3A7-0449-7E41-95FE-CF0C7846C5CC}" srcOrd="6" destOrd="0" presId="urn:microsoft.com/office/officeart/2008/layout/LinedList"/>
    <dgm:cxn modelId="{71BE81BD-B7A9-9D4E-905E-9704B96207B8}" type="presParOf" srcId="{922B959F-C3EB-CF49-AD18-44B49F85E506}" destId="{4AAD9791-57FC-1248-8B37-99F98E76FC33}" srcOrd="7" destOrd="0" presId="urn:microsoft.com/office/officeart/2008/layout/LinedList"/>
    <dgm:cxn modelId="{5FBFE2BD-02DD-AA41-9604-09B8C2833390}" type="presParOf" srcId="{4AAD9791-57FC-1248-8B37-99F98E76FC33}" destId="{851550A0-E359-5743-B5A9-398221C684F9}" srcOrd="0" destOrd="0" presId="urn:microsoft.com/office/officeart/2008/layout/LinedList"/>
    <dgm:cxn modelId="{C393CF7C-678E-2445-A498-4D3D0B34639F}" type="presParOf" srcId="{4AAD9791-57FC-1248-8B37-99F98E76FC33}" destId="{9C9E1D97-871F-5C4C-9065-2D04F4F4CA33}" srcOrd="1" destOrd="0" presId="urn:microsoft.com/office/officeart/2008/layout/LinedList"/>
    <dgm:cxn modelId="{BF6F4278-3580-6F42-B2A0-B347DC408A10}" type="presParOf" srcId="{4AAD9791-57FC-1248-8B37-99F98E76FC33}" destId="{D765A2AA-4737-8841-B5D1-20E9B318B91E}" srcOrd="2" destOrd="0" presId="urn:microsoft.com/office/officeart/2008/layout/LinedList"/>
    <dgm:cxn modelId="{9CE6644B-ECA0-0D41-9011-08BE218A31C5}" type="presParOf" srcId="{922B959F-C3EB-CF49-AD18-44B49F85E506}" destId="{4CB1086B-D631-C845-912D-43AAAA592CD4}" srcOrd="8" destOrd="0" presId="urn:microsoft.com/office/officeart/2008/layout/LinedList"/>
    <dgm:cxn modelId="{07E4C7D7-870B-5246-BF81-692310B06F96}" type="presParOf" srcId="{922B959F-C3EB-CF49-AD18-44B49F85E506}" destId="{85E0F2CB-7DBC-AD4B-B69F-ED313C1ED847}"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66054-56BD-C742-88CC-8BF46CE9ACF5}">
      <dsp:nvSpPr>
        <dsp:cNvPr id="0" name=""/>
        <dsp:cNvSpPr/>
      </dsp:nvSpPr>
      <dsp:spPr>
        <a:xfrm>
          <a:off x="2993754" y="1752293"/>
          <a:ext cx="315967" cy="482293"/>
        </a:xfrm>
        <a:custGeom>
          <a:avLst/>
          <a:gdLst/>
          <a:ahLst/>
          <a:cxnLst/>
          <a:rect l="0" t="0" r="0" b="0"/>
          <a:pathLst>
            <a:path>
              <a:moveTo>
                <a:pt x="0" y="0"/>
              </a:moveTo>
              <a:lnTo>
                <a:pt x="157983" y="0"/>
              </a:lnTo>
              <a:lnTo>
                <a:pt x="157983" y="482293"/>
              </a:lnTo>
              <a:lnTo>
                <a:pt x="315967" y="4822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7323" y="1979026"/>
        <a:ext cx="28828" cy="28828"/>
      </dsp:txXfrm>
    </dsp:sp>
    <dsp:sp modelId="{CD7E4728-ABC4-9644-B9F0-3EB916948607}">
      <dsp:nvSpPr>
        <dsp:cNvPr id="0" name=""/>
        <dsp:cNvSpPr/>
      </dsp:nvSpPr>
      <dsp:spPr>
        <a:xfrm>
          <a:off x="2993754" y="1706573"/>
          <a:ext cx="315967" cy="91440"/>
        </a:xfrm>
        <a:custGeom>
          <a:avLst/>
          <a:gdLst/>
          <a:ahLst/>
          <a:cxnLst/>
          <a:rect l="0" t="0" r="0" b="0"/>
          <a:pathLst>
            <a:path>
              <a:moveTo>
                <a:pt x="0" y="45720"/>
              </a:moveTo>
              <a:lnTo>
                <a:pt x="31596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3838" y="1744394"/>
        <a:ext cx="15798" cy="15798"/>
      </dsp:txXfrm>
    </dsp:sp>
    <dsp:sp modelId="{78DEDD0E-FDC2-AB45-A01A-37F801726619}">
      <dsp:nvSpPr>
        <dsp:cNvPr id="0" name=""/>
        <dsp:cNvSpPr/>
      </dsp:nvSpPr>
      <dsp:spPr>
        <a:xfrm>
          <a:off x="2993754" y="1270000"/>
          <a:ext cx="315967" cy="482293"/>
        </a:xfrm>
        <a:custGeom>
          <a:avLst/>
          <a:gdLst/>
          <a:ahLst/>
          <a:cxnLst/>
          <a:rect l="0" t="0" r="0" b="0"/>
          <a:pathLst>
            <a:path>
              <a:moveTo>
                <a:pt x="0" y="482293"/>
              </a:moveTo>
              <a:lnTo>
                <a:pt x="157983" y="482293"/>
              </a:lnTo>
              <a:lnTo>
                <a:pt x="157983" y="0"/>
              </a:lnTo>
              <a:lnTo>
                <a:pt x="31596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7323" y="1496732"/>
        <a:ext cx="28828" cy="28828"/>
      </dsp:txXfrm>
    </dsp:sp>
    <dsp:sp modelId="{2716CC8F-B773-E147-9A17-78231CFF2AE4}">
      <dsp:nvSpPr>
        <dsp:cNvPr id="0" name=""/>
        <dsp:cNvSpPr/>
      </dsp:nvSpPr>
      <dsp:spPr>
        <a:xfrm>
          <a:off x="1241571" y="1149426"/>
          <a:ext cx="315967" cy="602867"/>
        </a:xfrm>
        <a:custGeom>
          <a:avLst/>
          <a:gdLst/>
          <a:ahLst/>
          <a:cxnLst/>
          <a:rect l="0" t="0" r="0" b="0"/>
          <a:pathLst>
            <a:path>
              <a:moveTo>
                <a:pt x="0" y="0"/>
              </a:moveTo>
              <a:lnTo>
                <a:pt x="157983" y="0"/>
              </a:lnTo>
              <a:lnTo>
                <a:pt x="157983" y="602867"/>
              </a:lnTo>
              <a:lnTo>
                <a:pt x="315967" y="6028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82539" y="1433843"/>
        <a:ext cx="34032" cy="34032"/>
      </dsp:txXfrm>
    </dsp:sp>
    <dsp:sp modelId="{5539A349-D1B0-6C4B-BAF0-D67E518371A2}">
      <dsp:nvSpPr>
        <dsp:cNvPr id="0" name=""/>
        <dsp:cNvSpPr/>
      </dsp:nvSpPr>
      <dsp:spPr>
        <a:xfrm>
          <a:off x="2993754" y="546559"/>
          <a:ext cx="315967" cy="241146"/>
        </a:xfrm>
        <a:custGeom>
          <a:avLst/>
          <a:gdLst/>
          <a:ahLst/>
          <a:cxnLst/>
          <a:rect l="0" t="0" r="0" b="0"/>
          <a:pathLst>
            <a:path>
              <a:moveTo>
                <a:pt x="0" y="0"/>
              </a:moveTo>
              <a:lnTo>
                <a:pt x="157983" y="0"/>
              </a:lnTo>
              <a:lnTo>
                <a:pt x="157983" y="241146"/>
              </a:lnTo>
              <a:lnTo>
                <a:pt x="315967" y="24114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801" y="657196"/>
        <a:ext cx="19873" cy="19873"/>
      </dsp:txXfrm>
    </dsp:sp>
    <dsp:sp modelId="{4E5FEBC0-77AB-1742-8CEC-12D6B3F9705B}">
      <dsp:nvSpPr>
        <dsp:cNvPr id="0" name=""/>
        <dsp:cNvSpPr/>
      </dsp:nvSpPr>
      <dsp:spPr>
        <a:xfrm>
          <a:off x="2993754" y="305412"/>
          <a:ext cx="315967" cy="241146"/>
        </a:xfrm>
        <a:custGeom>
          <a:avLst/>
          <a:gdLst/>
          <a:ahLst/>
          <a:cxnLst/>
          <a:rect l="0" t="0" r="0" b="0"/>
          <a:pathLst>
            <a:path>
              <a:moveTo>
                <a:pt x="0" y="241146"/>
              </a:moveTo>
              <a:lnTo>
                <a:pt x="157983" y="241146"/>
              </a:lnTo>
              <a:lnTo>
                <a:pt x="157983" y="0"/>
              </a:lnTo>
              <a:lnTo>
                <a:pt x="31596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801" y="416049"/>
        <a:ext cx="19873" cy="19873"/>
      </dsp:txXfrm>
    </dsp:sp>
    <dsp:sp modelId="{89623E3B-04AF-864B-A25F-99DE2FC27C33}">
      <dsp:nvSpPr>
        <dsp:cNvPr id="0" name=""/>
        <dsp:cNvSpPr/>
      </dsp:nvSpPr>
      <dsp:spPr>
        <a:xfrm>
          <a:off x="1241571" y="546559"/>
          <a:ext cx="315967" cy="602867"/>
        </a:xfrm>
        <a:custGeom>
          <a:avLst/>
          <a:gdLst/>
          <a:ahLst/>
          <a:cxnLst/>
          <a:rect l="0" t="0" r="0" b="0"/>
          <a:pathLst>
            <a:path>
              <a:moveTo>
                <a:pt x="0" y="602867"/>
              </a:moveTo>
              <a:lnTo>
                <a:pt x="157983" y="602867"/>
              </a:lnTo>
              <a:lnTo>
                <a:pt x="157983" y="0"/>
              </a:lnTo>
              <a:lnTo>
                <a:pt x="31596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82539" y="830976"/>
        <a:ext cx="34032" cy="34032"/>
      </dsp:txXfrm>
    </dsp:sp>
    <dsp:sp modelId="{B88D4BCA-A0D5-C84B-A15B-08E260CD91B0}">
      <dsp:nvSpPr>
        <dsp:cNvPr id="0" name=""/>
        <dsp:cNvSpPr/>
      </dsp:nvSpPr>
      <dsp:spPr>
        <a:xfrm rot="16200000">
          <a:off x="347197" y="705997"/>
          <a:ext cx="901891" cy="886857"/>
        </a:xfrm>
        <a:prstGeom prst="ellipse">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eaVert"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RL</a:t>
          </a:r>
          <a:endParaRPr lang="zh-CN" altLang="en-US" sz="3400" kern="1200"/>
        </a:p>
      </dsp:txBody>
      <dsp:txXfrm>
        <a:off x="479276" y="835874"/>
        <a:ext cx="637733" cy="627103"/>
      </dsp:txXfrm>
    </dsp:sp>
    <dsp:sp modelId="{360BBC95-F482-BB4D-A066-8C5E990234C1}">
      <dsp:nvSpPr>
        <dsp:cNvPr id="0" name=""/>
        <dsp:cNvSpPr/>
      </dsp:nvSpPr>
      <dsp:spPr>
        <a:xfrm>
          <a:off x="1557539" y="327624"/>
          <a:ext cx="1436214" cy="437870"/>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panose="020B0503020204020204" pitchFamily="34" charset="-122"/>
              <a:ea typeface="Microsoft YaHei" panose="020B0503020204020204" pitchFamily="34" charset="-122"/>
            </a:rPr>
            <a:t>两部分</a:t>
          </a:r>
        </a:p>
      </dsp:txBody>
      <dsp:txXfrm>
        <a:off x="1578914" y="348999"/>
        <a:ext cx="1393464" cy="395120"/>
      </dsp:txXfrm>
    </dsp:sp>
    <dsp:sp modelId="{1FC1DED6-DF05-9E49-91E2-F14F88C2CCD9}">
      <dsp:nvSpPr>
        <dsp:cNvPr id="0" name=""/>
        <dsp:cNvSpPr/>
      </dsp:nvSpPr>
      <dsp:spPr>
        <a:xfrm>
          <a:off x="3309721" y="124473"/>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Agent</a:t>
          </a:r>
          <a:r>
            <a:rPr lang="zh-CN" sz="1000" b="0" kern="1200">
              <a:latin typeface="Microsoft YaHei" panose="020B0503020204020204" pitchFamily="34" charset="-122"/>
              <a:ea typeface="Microsoft YaHei" panose="020B0503020204020204" pitchFamily="34" charset="-122"/>
            </a:rPr>
            <a:t>智能主体</a:t>
          </a:r>
        </a:p>
      </dsp:txBody>
      <dsp:txXfrm>
        <a:off x="3327386" y="142138"/>
        <a:ext cx="1151633" cy="326549"/>
      </dsp:txXfrm>
    </dsp:sp>
    <dsp:sp modelId="{FFC60FF0-9E00-4548-9446-D73E9686F627}">
      <dsp:nvSpPr>
        <dsp:cNvPr id="0" name=""/>
        <dsp:cNvSpPr/>
      </dsp:nvSpPr>
      <dsp:spPr>
        <a:xfrm>
          <a:off x="3309721" y="606766"/>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Environment</a:t>
          </a:r>
          <a:r>
            <a:rPr lang="zh-CN" sz="1000" b="0" kern="1200">
              <a:latin typeface="Microsoft YaHei" panose="020B0503020204020204" pitchFamily="34" charset="-122"/>
              <a:ea typeface="Microsoft YaHei" panose="020B0503020204020204" pitchFamily="34" charset="-122"/>
            </a:rPr>
            <a:t>环境</a:t>
          </a:r>
        </a:p>
      </dsp:txBody>
      <dsp:txXfrm>
        <a:off x="3327386" y="624431"/>
        <a:ext cx="1151633" cy="326549"/>
      </dsp:txXfrm>
    </dsp:sp>
    <dsp:sp modelId="{D3BA5FD1-6907-0D48-A91C-1FE3613FC410}">
      <dsp:nvSpPr>
        <dsp:cNvPr id="0" name=""/>
        <dsp:cNvSpPr/>
      </dsp:nvSpPr>
      <dsp:spPr>
        <a:xfrm>
          <a:off x="1557539" y="1533358"/>
          <a:ext cx="1436214" cy="437870"/>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panose="020B0503020204020204" pitchFamily="34" charset="-122"/>
              <a:ea typeface="Microsoft YaHei" panose="020B0503020204020204" pitchFamily="34" charset="-122"/>
            </a:rPr>
            <a:t>三要素</a:t>
          </a:r>
        </a:p>
      </dsp:txBody>
      <dsp:txXfrm>
        <a:off x="1578914" y="1554733"/>
        <a:ext cx="1393464" cy="395120"/>
      </dsp:txXfrm>
    </dsp:sp>
    <dsp:sp modelId="{3A4EFC0E-ADEB-3540-9ED2-56B542C7AD67}">
      <dsp:nvSpPr>
        <dsp:cNvPr id="0" name=""/>
        <dsp:cNvSpPr/>
      </dsp:nvSpPr>
      <dsp:spPr>
        <a:xfrm>
          <a:off x="3309721" y="1089060"/>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kern="1200" dirty="0">
              <a:latin typeface="Microsoft YaHei" panose="020B0503020204020204" pitchFamily="34" charset="-122"/>
              <a:ea typeface="Microsoft YaHei" panose="020B0503020204020204" pitchFamily="34" charset="-122"/>
            </a:rPr>
            <a:t>State</a:t>
          </a:r>
          <a:r>
            <a:rPr lang="zh-CN" sz="900" b="0" kern="1200" dirty="0">
              <a:latin typeface="Microsoft YaHei" panose="020B0503020204020204" pitchFamily="34" charset="-122"/>
              <a:ea typeface="Microsoft YaHei" panose="020B0503020204020204" pitchFamily="34" charset="-122"/>
            </a:rPr>
            <a:t>状态</a:t>
          </a:r>
          <a:r>
            <a:rPr lang="en-US" sz="900" b="0" kern="1200" dirty="0">
              <a:latin typeface="Microsoft YaHei" panose="020B0503020204020204" pitchFamily="34" charset="-122"/>
              <a:ea typeface="Microsoft YaHei" panose="020B0503020204020204" pitchFamily="34" charset="-122"/>
            </a:rPr>
            <a:t>/observation</a:t>
          </a:r>
          <a:r>
            <a:rPr lang="zh-CN" sz="900" b="0" kern="1200" dirty="0">
              <a:latin typeface="Microsoft YaHei" panose="020B0503020204020204" pitchFamily="34" charset="-122"/>
              <a:ea typeface="Microsoft YaHei" panose="020B0503020204020204" pitchFamily="34" charset="-122"/>
            </a:rPr>
            <a:t>观测值</a:t>
          </a:r>
        </a:p>
      </dsp:txBody>
      <dsp:txXfrm>
        <a:off x="3327386" y="1106725"/>
        <a:ext cx="1151633" cy="326549"/>
      </dsp:txXfrm>
    </dsp:sp>
    <dsp:sp modelId="{649DFAA8-0CF4-954C-8F8D-2594C4B2A478}">
      <dsp:nvSpPr>
        <dsp:cNvPr id="0" name=""/>
        <dsp:cNvSpPr/>
      </dsp:nvSpPr>
      <dsp:spPr>
        <a:xfrm>
          <a:off x="3309721" y="1571354"/>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Action</a:t>
          </a:r>
          <a:r>
            <a:rPr lang="zh-CN" sz="1000" b="0" kern="1200">
              <a:latin typeface="Microsoft YaHei" panose="020B0503020204020204" pitchFamily="34" charset="-122"/>
              <a:ea typeface="Microsoft YaHei" panose="020B0503020204020204" pitchFamily="34" charset="-122"/>
            </a:rPr>
            <a:t>动作</a:t>
          </a:r>
        </a:p>
      </dsp:txBody>
      <dsp:txXfrm>
        <a:off x="3327386" y="1589019"/>
        <a:ext cx="1151633" cy="326549"/>
      </dsp:txXfrm>
    </dsp:sp>
    <dsp:sp modelId="{47312A4C-4A27-6043-B0CE-6418B5A60AA8}">
      <dsp:nvSpPr>
        <dsp:cNvPr id="0" name=""/>
        <dsp:cNvSpPr/>
      </dsp:nvSpPr>
      <dsp:spPr>
        <a:xfrm>
          <a:off x="3309721" y="2053647"/>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dirty="0" err="1">
              <a:latin typeface="Microsoft YaHei" panose="020B0503020204020204" pitchFamily="34" charset="-122"/>
              <a:ea typeface="Microsoft YaHei" panose="020B0503020204020204" pitchFamily="34" charset="-122"/>
            </a:rPr>
            <a:t>Reword奖励</a:t>
          </a:r>
          <a:endParaRPr lang="zh-CN" sz="1000" b="0" kern="1200" dirty="0">
            <a:latin typeface="Microsoft YaHei" panose="020B0503020204020204" pitchFamily="34" charset="-122"/>
            <a:ea typeface="Microsoft YaHei" panose="020B0503020204020204" pitchFamily="34" charset="-122"/>
          </a:endParaRPr>
        </a:p>
      </dsp:txBody>
      <dsp:txXfrm>
        <a:off x="3327386" y="2071312"/>
        <a:ext cx="1151633" cy="326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14E8B-F4DB-D543-A0E2-ED5E94859830}">
      <dsp:nvSpPr>
        <dsp:cNvPr id="0" name=""/>
        <dsp:cNvSpPr/>
      </dsp:nvSpPr>
      <dsp:spPr>
        <a:xfrm>
          <a:off x="1090" y="836602"/>
          <a:ext cx="1729540" cy="1191653"/>
        </a:xfrm>
        <a:prstGeom prst="roundRect">
          <a:avLst/>
        </a:prstGeom>
        <a:blipFill dpi="0" rotWithShape="1">
          <a:blip xmlns:r="http://schemas.openxmlformats.org/officeDocument/2006/relationships" r:embed="rId1"/>
          <a:srcRect/>
          <a:stretch>
            <a:fillRect t="11870" b="118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2C4B1-87C6-0144-857D-F5F8BF88A135}">
      <dsp:nvSpPr>
        <dsp:cNvPr id="0" name=""/>
        <dsp:cNvSpPr/>
      </dsp:nvSpPr>
      <dsp:spPr>
        <a:xfrm>
          <a:off x="1090"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Font typeface="Arial" panose="020B0604020202090204" pitchFamily="34" charset="0"/>
            <a:buNone/>
          </a:pPr>
          <a:r>
            <a:rPr lang="zh-CN" altLang="en-US" sz="1400" b="0" i="0" u="none" kern="1200" dirty="0">
              <a:latin typeface="Microsoft YaHei" panose="020B0503020204020204" pitchFamily="34" charset="-122"/>
              <a:ea typeface="Microsoft YaHei" panose="020B0503020204020204" pitchFamily="34" charset="-122"/>
            </a:rPr>
            <a:t>机器人领域</a:t>
          </a:r>
          <a:endParaRPr lang="zh-CN" altLang="en-US" sz="1400" kern="1200" dirty="0">
            <a:latin typeface="Microsoft YaHei" panose="020B0503020204020204" pitchFamily="34" charset="-122"/>
            <a:ea typeface="Microsoft YaHei" panose="020B0503020204020204" pitchFamily="34" charset="-122"/>
          </a:endParaRPr>
        </a:p>
      </dsp:txBody>
      <dsp:txXfrm>
        <a:off x="1090" y="2028255"/>
        <a:ext cx="1729540" cy="641659"/>
      </dsp:txXfrm>
    </dsp:sp>
    <dsp:sp modelId="{9A6AFA76-D938-CB40-B75F-0FD72FCB710D}">
      <dsp:nvSpPr>
        <dsp:cNvPr id="0" name=""/>
        <dsp:cNvSpPr/>
      </dsp:nvSpPr>
      <dsp:spPr>
        <a:xfrm>
          <a:off x="1903656" y="836602"/>
          <a:ext cx="1729540" cy="1191653"/>
        </a:xfrm>
        <a:prstGeom prst="roundRect">
          <a:avLst/>
        </a:prstGeom>
        <a:blipFill dpi="0" rotWithShape="1">
          <a:blip xmlns:r="http://schemas.openxmlformats.org/officeDocument/2006/relationships" r:embed="rId2"/>
          <a:srcRect/>
          <a:stretch>
            <a:fillRect t="8057" b="80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B4F8-472A-9747-B860-F7BC9C4BA068}">
      <dsp:nvSpPr>
        <dsp:cNvPr id="0" name=""/>
        <dsp:cNvSpPr/>
      </dsp:nvSpPr>
      <dsp:spPr>
        <a:xfrm>
          <a:off x="1903656"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Font typeface="Arial" panose="020B0604020202090204" pitchFamily="34" charset="0"/>
            <a:buNone/>
          </a:pPr>
          <a:r>
            <a:rPr lang="zh-CN" altLang="en-US" sz="1400" b="0" i="0" u="none" kern="1200" dirty="0">
              <a:latin typeface="Microsoft YaHei" panose="020B0503020204020204" pitchFamily="34" charset="-122"/>
              <a:ea typeface="Microsoft YaHei" panose="020B0503020204020204" pitchFamily="34" charset="-122"/>
            </a:rPr>
            <a:t>自动驾驶</a:t>
          </a:r>
          <a:endParaRPr lang="zh-CN" altLang="en-US" sz="1400" kern="1200" dirty="0">
            <a:latin typeface="Microsoft YaHei" panose="020B0503020204020204" pitchFamily="34" charset="-122"/>
            <a:ea typeface="Microsoft YaHei" panose="020B0503020204020204" pitchFamily="34" charset="-122"/>
          </a:endParaRPr>
        </a:p>
      </dsp:txBody>
      <dsp:txXfrm>
        <a:off x="1903656" y="2028255"/>
        <a:ext cx="1729540" cy="641659"/>
      </dsp:txXfrm>
    </dsp:sp>
    <dsp:sp modelId="{DDF7ABD0-123B-0F48-9BB2-A7BA36775084}">
      <dsp:nvSpPr>
        <dsp:cNvPr id="0" name=""/>
        <dsp:cNvSpPr/>
      </dsp:nvSpPr>
      <dsp:spPr>
        <a:xfrm>
          <a:off x="3806223" y="836602"/>
          <a:ext cx="1729540" cy="1191653"/>
        </a:xfrm>
        <a:prstGeom prst="roundRect">
          <a:avLst/>
        </a:prstGeom>
        <a:blipFill dpi="0" rotWithShape="1">
          <a:blip xmlns:r="http://schemas.openxmlformats.org/officeDocument/2006/relationships" r:embed="rId3"/>
          <a:srcRect/>
          <a:stretch>
            <a:fillRect t="20033" b="2003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40A7-3F02-8544-8D87-40D18A90F922}">
      <dsp:nvSpPr>
        <dsp:cNvPr id="0" name=""/>
        <dsp:cNvSpPr/>
      </dsp:nvSpPr>
      <dsp:spPr>
        <a:xfrm>
          <a:off x="3806223"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altLang="zh-CN" sz="1200" b="1" i="0" u="none" kern="1200" dirty="0" err="1">
              <a:latin typeface="Microsoft YaHei" panose="020B0503020204020204" pitchFamily="34" charset="-122"/>
              <a:ea typeface="Microsoft YaHei" panose="020B0503020204020204" pitchFamily="34" charset="-122"/>
            </a:rPr>
            <a:t>AutoML</a:t>
          </a:r>
          <a:r>
            <a:rPr lang="en-US" altLang="zh-CN" sz="1200" b="0" i="0" u="none" kern="1200" dirty="0">
              <a:latin typeface="Microsoft YaHei" panose="020B0503020204020204" pitchFamily="34" charset="-122"/>
              <a:ea typeface="Microsoft YaHei" panose="020B0503020204020204" pitchFamily="34" charset="-122"/>
            </a:rPr>
            <a:t>: </a:t>
          </a:r>
          <a:r>
            <a:rPr lang="zh-CN" altLang="en-US" sz="1200" b="0" i="0" u="none" kern="1200" dirty="0">
              <a:latin typeface="Microsoft YaHei" panose="020B0503020204020204" pitchFamily="34" charset="-122"/>
              <a:ea typeface="Microsoft YaHei" panose="020B0503020204020204" pitchFamily="34" charset="-122"/>
            </a:rPr>
            <a:t>自动构建机器学习模型</a:t>
          </a:r>
          <a:endParaRPr lang="zh-CN" altLang="en-US" sz="1200" kern="1200" dirty="0">
            <a:latin typeface="Microsoft YaHei" panose="020B0503020204020204" pitchFamily="34" charset="-122"/>
            <a:ea typeface="Microsoft YaHei" panose="020B0503020204020204" pitchFamily="34" charset="-122"/>
          </a:endParaRPr>
        </a:p>
      </dsp:txBody>
      <dsp:txXfrm>
        <a:off x="3806223" y="2028255"/>
        <a:ext cx="1729540" cy="641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DCC0B-6E81-5B4A-90AA-82D26E9FB6E2}">
      <dsp:nvSpPr>
        <dsp:cNvPr id="0" name=""/>
        <dsp:cNvSpPr/>
      </dsp:nvSpPr>
      <dsp:spPr>
        <a:xfrm>
          <a:off x="1424" y="665219"/>
          <a:ext cx="1532239" cy="1055713"/>
        </a:xfrm>
        <a:prstGeom prst="roundRect">
          <a:avLst/>
        </a:prstGeom>
        <a:blipFill rotWithShape="1">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25D25-609C-5840-9E62-402A9A968B1F}">
      <dsp:nvSpPr>
        <dsp:cNvPr id="0" name=""/>
        <dsp:cNvSpPr/>
      </dsp:nvSpPr>
      <dsp:spPr>
        <a:xfrm>
          <a:off x="1424"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a:t>围棋</a:t>
          </a:r>
          <a:r>
            <a:rPr lang="en-US" altLang="zh-CN" sz="1100" b="0" i="0" u="none" kern="1200"/>
            <a:t>: </a:t>
          </a:r>
          <a:r>
            <a:rPr lang="en-US" sz="1100" b="0" i="1" u="none" kern="1200"/>
            <a:t>AlphaGo</a:t>
          </a:r>
          <a:r>
            <a:rPr lang="en-US" sz="1100" b="0" i="0" u="none" kern="1200"/>
            <a:t> </a:t>
          </a:r>
          <a:r>
            <a:rPr lang="zh-CN" altLang="en-US" sz="1100" b="0" i="0" u="none" kern="1200"/>
            <a:t>是第一个击败职业人类围棋玩家的计算机程序</a:t>
          </a:r>
          <a:endParaRPr lang="zh-CN" altLang="en-US" sz="1100" kern="1200" dirty="0"/>
        </a:p>
      </dsp:txBody>
      <dsp:txXfrm>
        <a:off x="1424" y="1720932"/>
        <a:ext cx="1532239" cy="568460"/>
      </dsp:txXfrm>
    </dsp:sp>
    <dsp:sp modelId="{739F7B18-071D-6F42-831D-4A7AE669EEC9}">
      <dsp:nvSpPr>
        <dsp:cNvPr id="0" name=""/>
        <dsp:cNvSpPr/>
      </dsp:nvSpPr>
      <dsp:spPr>
        <a:xfrm>
          <a:off x="1686952" y="645931"/>
          <a:ext cx="1570653" cy="1132864"/>
        </a:xfrm>
        <a:prstGeom prst="roundRect">
          <a:avLst/>
        </a:prstGeom>
        <a:blipFill dpi="0" rotWithShape="1">
          <a:blip xmlns:r="http://schemas.openxmlformats.org/officeDocument/2006/relationships" r:embed="rId2"/>
          <a:srcRect/>
          <a:stretch>
            <a:fillRect t="8239" b="823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81F0A9-BC44-AB45-ACCC-8E3609DCE509}">
      <dsp:nvSpPr>
        <dsp:cNvPr id="0" name=""/>
        <dsp:cNvSpPr/>
      </dsp:nvSpPr>
      <dsp:spPr>
        <a:xfrm>
          <a:off x="1706158" y="1740220"/>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dirty="0"/>
            <a:t>王者荣耀</a:t>
          </a:r>
          <a:r>
            <a:rPr lang="en-US" altLang="zh-CN" sz="1100" b="0" i="0" u="none" kern="1200" dirty="0"/>
            <a:t>: </a:t>
          </a:r>
          <a:r>
            <a:rPr lang="zh-CN" altLang="en-US" sz="1100" b="0" i="1" u="none" kern="1200" dirty="0"/>
            <a:t>腾讯绝悟</a:t>
          </a:r>
          <a:r>
            <a:rPr lang="zh-CN" altLang="en-US" sz="1100" b="0" i="0" u="none" kern="1200" dirty="0"/>
            <a:t>  </a:t>
          </a:r>
          <a:endParaRPr lang="en-US" altLang="zh-CN" sz="1100" b="0" i="0" u="none" kern="1200" dirty="0"/>
        </a:p>
        <a:p>
          <a:pPr marL="0" lvl="0" indent="0" algn="ctr" defTabSz="488950">
            <a:lnSpc>
              <a:spcPct val="90000"/>
            </a:lnSpc>
            <a:spcBef>
              <a:spcPct val="0"/>
            </a:spcBef>
            <a:spcAft>
              <a:spcPct val="35000"/>
            </a:spcAft>
            <a:buNone/>
          </a:pPr>
          <a:r>
            <a:rPr lang="zh-CN" altLang="en-US" sz="1100" b="0" i="0" u="none" kern="1200" dirty="0"/>
            <a:t>击败</a:t>
          </a:r>
          <a:r>
            <a:rPr lang="en-US" altLang="zh-CN" sz="1100" b="0" i="0" u="none" kern="1200" dirty="0"/>
            <a:t>5</a:t>
          </a:r>
          <a:r>
            <a:rPr lang="zh-CN" altLang="en-US" sz="1100" b="0" i="0" u="none" kern="1200" dirty="0"/>
            <a:t>名职业选手</a:t>
          </a:r>
          <a:endParaRPr lang="zh-CN" altLang="en-US" sz="1100" kern="1200" dirty="0"/>
        </a:p>
      </dsp:txBody>
      <dsp:txXfrm>
        <a:off x="1706158" y="1740220"/>
        <a:ext cx="1532239" cy="568460"/>
      </dsp:txXfrm>
    </dsp:sp>
    <dsp:sp modelId="{EBA4065B-08C6-794F-89D4-38AA37B25268}">
      <dsp:nvSpPr>
        <dsp:cNvPr id="0" name=""/>
        <dsp:cNvSpPr/>
      </dsp:nvSpPr>
      <dsp:spPr>
        <a:xfrm>
          <a:off x="3410893" y="665219"/>
          <a:ext cx="1532239" cy="1055713"/>
        </a:xfrm>
        <a:prstGeom prst="roundRect">
          <a:avLst/>
        </a:prstGeom>
        <a:blipFill dpi="0" rotWithShape="1">
          <a:blip xmlns:r="http://schemas.openxmlformats.org/officeDocument/2006/relationships" r:embed="rId3"/>
          <a:srcRect/>
          <a:stretch>
            <a:fillRect l="14681" r="1468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AB0B3-7DA7-8842-8EB8-67DA310A9F24}">
      <dsp:nvSpPr>
        <dsp:cNvPr id="0" name=""/>
        <dsp:cNvSpPr/>
      </dsp:nvSpPr>
      <dsp:spPr>
        <a:xfrm>
          <a:off x="3410893"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1" i="0" u="none" kern="1200" dirty="0"/>
            <a:t>Dota2: </a:t>
          </a:r>
          <a:r>
            <a:rPr lang="en-US" sz="1100" b="0" i="1" u="none" kern="1200" dirty="0" err="1"/>
            <a:t>OpenAI</a:t>
          </a:r>
          <a:r>
            <a:rPr lang="en-US" sz="1100" b="0" i="1" u="none" kern="1200" dirty="0"/>
            <a:t> Five</a:t>
          </a:r>
          <a:r>
            <a:rPr lang="zh-CN" altLang="en-US" sz="1100" b="0" i="0" u="none" kern="1200" dirty="0"/>
            <a:t>在简化的环境中击败了职业选手</a:t>
          </a:r>
          <a:endParaRPr lang="zh-CN" altLang="en-US" sz="1100" kern="1200" dirty="0"/>
        </a:p>
      </dsp:txBody>
      <dsp:txXfrm>
        <a:off x="3410893" y="1720932"/>
        <a:ext cx="1532239" cy="568460"/>
      </dsp:txXfrm>
    </dsp:sp>
    <dsp:sp modelId="{B9E2AAA6-5C94-9241-A3C9-BC87FBD2F9DA}">
      <dsp:nvSpPr>
        <dsp:cNvPr id="0" name=""/>
        <dsp:cNvSpPr/>
      </dsp:nvSpPr>
      <dsp:spPr>
        <a:xfrm>
          <a:off x="5096422" y="665219"/>
          <a:ext cx="1532239" cy="1055713"/>
        </a:xfrm>
        <a:prstGeom prst="roundRect">
          <a:avLst/>
        </a:prstGeom>
        <a:blipFill dpi="0" rotWithShape="1">
          <a:blip xmlns:r="http://schemas.openxmlformats.org/officeDocument/2006/relationships" r:embed="rId4"/>
          <a:srcRect/>
          <a:stretch>
            <a:fillRect t="7587" b="758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7849-B721-3545-9004-42C896533F23}">
      <dsp:nvSpPr>
        <dsp:cNvPr id="0" name=""/>
        <dsp:cNvSpPr/>
      </dsp:nvSpPr>
      <dsp:spPr>
        <a:xfrm>
          <a:off x="5096422"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0" i="0" u="none" kern="1200" dirty="0" err="1"/>
            <a:t>Atatri</a:t>
          </a:r>
          <a:r>
            <a:rPr lang="en-US" sz="1100" b="0" i="0" u="none" kern="1200" dirty="0"/>
            <a:t>: </a:t>
          </a:r>
          <a:r>
            <a:rPr lang="en-US" sz="1100" b="0" i="1" u="none" kern="1200" dirty="0"/>
            <a:t>Agent57</a:t>
          </a:r>
          <a:r>
            <a:rPr lang="en-US" sz="1100" b="0" i="0" u="none" kern="1200" dirty="0"/>
            <a:t> </a:t>
          </a:r>
          <a:r>
            <a:rPr lang="zh-CN" altLang="en-US" sz="1100" b="0" i="0" u="none" kern="1200" dirty="0"/>
            <a:t>在所有</a:t>
          </a:r>
          <a:r>
            <a:rPr lang="en-US" altLang="zh-CN" sz="1100" b="0" i="0" u="none" kern="1200" dirty="0"/>
            <a:t>57</a:t>
          </a:r>
          <a:r>
            <a:rPr lang="zh-CN" altLang="en-US" sz="1100" b="0" i="0" u="none" kern="1200" dirty="0"/>
            <a:t>个游戏上超越人类基线水平</a:t>
          </a:r>
          <a:endParaRPr lang="zh-CN" altLang="en-US" sz="1100" kern="1200" dirty="0"/>
        </a:p>
      </dsp:txBody>
      <dsp:txXfrm>
        <a:off x="5096422" y="1720932"/>
        <a:ext cx="1532239" cy="568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E1CC8-0D78-DF47-83CA-9D69969C9142}">
      <dsp:nvSpPr>
        <dsp:cNvPr id="0" name=""/>
        <dsp:cNvSpPr/>
      </dsp:nvSpPr>
      <dsp:spPr>
        <a:xfrm>
          <a:off x="690235" y="82777"/>
          <a:ext cx="1699875" cy="1171214"/>
        </a:xfrm>
        <a:prstGeom prst="roundRect">
          <a:avLst/>
        </a:prstGeom>
        <a:blipFill dpi="0" rotWithShape="1">
          <a:blip xmlns:r="http://schemas.openxmlformats.org/officeDocument/2006/relationships" r:embed="rId1"/>
          <a:srcRect/>
          <a:stretch>
            <a:fillRect t="1736" b="173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0E209-AC6B-164D-BF82-259C8331B515}">
      <dsp:nvSpPr>
        <dsp:cNvPr id="0" name=""/>
        <dsp:cNvSpPr/>
      </dsp:nvSpPr>
      <dsp:spPr>
        <a:xfrm>
          <a:off x="597227" y="1172323"/>
          <a:ext cx="1911051" cy="63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u="none" kern="1200" dirty="0" err="1">
              <a:latin typeface="Microsoft YaHei" panose="020B0503020204020204" pitchFamily="34" charset="-122"/>
              <a:ea typeface="Microsoft YaHei" panose="020B0503020204020204" pitchFamily="34" charset="-122"/>
            </a:rPr>
            <a:t>减少数据中心的能耗</a:t>
          </a:r>
          <a:r>
            <a:rPr lang="zh-CN" altLang="en-US" sz="1000" b="0" i="0" u="none" kern="1200" dirty="0">
              <a:latin typeface="Microsoft YaHei" panose="020B0503020204020204" pitchFamily="34" charset="-122"/>
              <a:ea typeface="Microsoft YaHei" panose="020B0503020204020204" pitchFamily="34" charset="-122"/>
            </a:rPr>
            <a:t>：</a:t>
          </a:r>
          <a:r>
            <a:rPr lang="en-US" sz="1000" b="0" i="0" u="none" kern="1200" dirty="0">
              <a:latin typeface="Microsoft YaHei" panose="020B0503020204020204" pitchFamily="34" charset="-122"/>
              <a:ea typeface="Microsoft YaHei" panose="020B0503020204020204" pitchFamily="34" charset="-122"/>
            </a:rPr>
            <a:t>DeepMind AI </a:t>
          </a:r>
          <a:r>
            <a:rPr lang="zh-CN" altLang="en-US" sz="1000" b="0" i="0" u="none" kern="1200" dirty="0">
              <a:latin typeface="Microsoft YaHei" panose="020B0503020204020204" pitchFamily="34" charset="-122"/>
              <a:ea typeface="Microsoft YaHei" panose="020B0503020204020204" pitchFamily="34" charset="-122"/>
            </a:rPr>
            <a:t>将 </a:t>
          </a:r>
          <a:r>
            <a:rPr lang="en-US" sz="1000" b="0" i="0" u="none" kern="1200" dirty="0">
              <a:latin typeface="Microsoft YaHei" panose="020B0503020204020204" pitchFamily="34" charset="-122"/>
              <a:ea typeface="Microsoft YaHei" panose="020B0503020204020204" pitchFamily="34" charset="-122"/>
            </a:rPr>
            <a:t>Google </a:t>
          </a:r>
          <a:r>
            <a:rPr lang="zh-CN" altLang="en-US" sz="1000" b="0" i="0" u="none" kern="1200" dirty="0">
              <a:latin typeface="Microsoft YaHei" panose="020B0503020204020204" pitchFamily="34" charset="-122"/>
              <a:ea typeface="Microsoft YaHei" panose="020B0503020204020204" pitchFamily="34" charset="-122"/>
            </a:rPr>
            <a:t>数据中心的冷却费用减少了</a:t>
          </a:r>
          <a:r>
            <a:rPr lang="en-US" altLang="zh-CN" sz="1000" b="0" i="0" u="none" kern="1200" dirty="0">
              <a:latin typeface="Microsoft YaHei" panose="020B0503020204020204" pitchFamily="34" charset="-122"/>
              <a:ea typeface="Microsoft YaHei" panose="020B0503020204020204" pitchFamily="34" charset="-122"/>
            </a:rPr>
            <a:t>40%</a:t>
          </a:r>
          <a:endParaRPr lang="zh-CN" altLang="en-US" sz="1000" kern="1200" dirty="0">
            <a:latin typeface="Microsoft YaHei" panose="020B0503020204020204" pitchFamily="34" charset="-122"/>
            <a:ea typeface="Microsoft YaHei" panose="020B0503020204020204" pitchFamily="34" charset="-122"/>
          </a:endParaRPr>
        </a:p>
      </dsp:txBody>
      <dsp:txXfrm>
        <a:off x="597227" y="1172323"/>
        <a:ext cx="1911051" cy="630653"/>
      </dsp:txXfrm>
    </dsp:sp>
    <dsp:sp modelId="{EA3BDC02-F016-5647-9B80-99DD43BCD880}">
      <dsp:nvSpPr>
        <dsp:cNvPr id="0" name=""/>
        <dsp:cNvSpPr/>
      </dsp:nvSpPr>
      <dsp:spPr>
        <a:xfrm>
          <a:off x="2685697" y="37299"/>
          <a:ext cx="1699875" cy="1171214"/>
        </a:xfrm>
        <a:prstGeom prst="roundRect">
          <a:avLst/>
        </a:prstGeom>
        <a:blipFill dpi="0" rotWithShape="1">
          <a:blip xmlns:r="http://schemas.openxmlformats.org/officeDocument/2006/relationships" r:embed="rId2"/>
          <a:srcRect/>
          <a:stretch>
            <a:fillRect t="13166" b="1316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FEB25-4993-7446-B274-4A70DC657426}">
      <dsp:nvSpPr>
        <dsp:cNvPr id="0" name=""/>
        <dsp:cNvSpPr/>
      </dsp:nvSpPr>
      <dsp:spPr>
        <a:xfrm>
          <a:off x="2678337" y="1172323"/>
          <a:ext cx="1699875" cy="63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dirty="0"/>
            <a:t>自适应石油控制器</a:t>
          </a:r>
          <a:r>
            <a:rPr lang="zh-CN" altLang="en-US" sz="1100" b="0" i="0" u="none" kern="1200" dirty="0"/>
            <a:t>：自动对成本</a:t>
          </a:r>
          <a:r>
            <a:rPr lang="en-US" altLang="zh-CN" sz="1100" b="0" i="0" u="none" kern="1200" dirty="0"/>
            <a:t>/</a:t>
          </a:r>
          <a:r>
            <a:rPr lang="zh-CN" altLang="en-US" sz="1100" b="0" i="0" u="none" kern="1200" dirty="0"/>
            <a:t>收益率</a:t>
          </a:r>
          <a:r>
            <a:rPr lang="en-US" altLang="zh-CN" sz="1100" b="0" i="0" u="none" kern="1200" dirty="0"/>
            <a:t>/</a:t>
          </a:r>
          <a:r>
            <a:rPr lang="zh-CN" altLang="en-US" sz="1100" b="0" i="0" u="none" kern="1200" dirty="0"/>
            <a:t>质量进行权衡</a:t>
          </a:r>
          <a:r>
            <a:rPr lang="en-US" altLang="zh-CN" sz="1100" b="0" i="0" u="none" kern="1200" dirty="0"/>
            <a:t>, </a:t>
          </a:r>
          <a:r>
            <a:rPr lang="zh-CN" altLang="en-US" sz="1100" b="0" i="0" u="none" kern="1200" dirty="0"/>
            <a:t>得到控制方案</a:t>
          </a:r>
          <a:endParaRPr lang="zh-CN" altLang="en-US" sz="1100" kern="1200" dirty="0"/>
        </a:p>
      </dsp:txBody>
      <dsp:txXfrm>
        <a:off x="2678337" y="1172323"/>
        <a:ext cx="1699875" cy="630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3CAC3-6959-1243-AC30-B70A4C7D8780}">
      <dsp:nvSpPr>
        <dsp:cNvPr id="0" name=""/>
        <dsp:cNvSpPr/>
      </dsp:nvSpPr>
      <dsp:spPr>
        <a:xfrm>
          <a:off x="0" y="210366"/>
          <a:ext cx="10221409" cy="45279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a:t>环境的不稳定性</a:t>
          </a:r>
          <a:endParaRPr lang="zh-CN" sz="1800" kern="1200"/>
        </a:p>
      </dsp:txBody>
      <dsp:txXfrm>
        <a:off x="22103" y="232469"/>
        <a:ext cx="10177203" cy="408584"/>
      </dsp:txXfrm>
    </dsp:sp>
    <dsp:sp modelId="{9E1B3B20-1DA1-7D4F-AF11-8BA9BC74B809}">
      <dsp:nvSpPr>
        <dsp:cNvPr id="0" name=""/>
        <dsp:cNvSpPr/>
      </dsp:nvSpPr>
      <dsp:spPr>
        <a:xfrm>
          <a:off x="0" y="663156"/>
          <a:ext cx="10221409"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智能体在做决策的同时，其他智能体也在采取动作</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环境状态的变化与所有智能体的联合动作相关</a:t>
          </a:r>
          <a:endParaRPr lang="zh-CN" sz="1400" kern="1200" dirty="0">
            <a:latin typeface="Microsoft YaHei" panose="020B0503020204020204" pitchFamily="34" charset="-122"/>
            <a:ea typeface="Microsoft YaHei" panose="020B0503020204020204" pitchFamily="34" charset="-122"/>
          </a:endParaRPr>
        </a:p>
      </dsp:txBody>
      <dsp:txXfrm>
        <a:off x="0" y="663156"/>
        <a:ext cx="10221409" cy="670680"/>
      </dsp:txXfrm>
    </dsp:sp>
    <dsp:sp modelId="{EAFC13E9-B7CD-3F4D-BC03-4AF26BD1D946}">
      <dsp:nvSpPr>
        <dsp:cNvPr id="0" name=""/>
        <dsp:cNvSpPr/>
      </dsp:nvSpPr>
      <dsp:spPr>
        <a:xfrm>
          <a:off x="0" y="1333837"/>
          <a:ext cx="10221409" cy="452790"/>
        </a:xfrm>
        <a:prstGeom prst="round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dirty="0"/>
            <a:t>智能体获取信息的局限性</a:t>
          </a:r>
          <a:endParaRPr lang="zh-CN" sz="1800" kern="1200" dirty="0"/>
        </a:p>
      </dsp:txBody>
      <dsp:txXfrm>
        <a:off x="22103" y="1355940"/>
        <a:ext cx="10177203" cy="408584"/>
      </dsp:txXfrm>
    </dsp:sp>
    <dsp:sp modelId="{1A2594D0-340E-7B43-8B94-2B6C6E6088DD}">
      <dsp:nvSpPr>
        <dsp:cNvPr id="0" name=""/>
        <dsp:cNvSpPr/>
      </dsp:nvSpPr>
      <dsp:spPr>
        <a:xfrm>
          <a:off x="0" y="1786627"/>
          <a:ext cx="10221409"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不一定能够获得全局的信息</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仅能获取局部的观测信息</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无法得知其他智能体的观测信息、动作和奖励等信息</a:t>
          </a:r>
          <a:endParaRPr lang="zh-CN" sz="1400" kern="1200" dirty="0">
            <a:latin typeface="Microsoft YaHei" panose="020B0503020204020204" pitchFamily="34" charset="-122"/>
            <a:ea typeface="Microsoft YaHei" panose="020B0503020204020204" pitchFamily="34" charset="-122"/>
          </a:endParaRPr>
        </a:p>
      </dsp:txBody>
      <dsp:txXfrm>
        <a:off x="0" y="1786627"/>
        <a:ext cx="10221409" cy="1006020"/>
      </dsp:txXfrm>
    </dsp:sp>
    <dsp:sp modelId="{739481DC-65B3-D24D-ABAD-71253AEE4646}">
      <dsp:nvSpPr>
        <dsp:cNvPr id="0" name=""/>
        <dsp:cNvSpPr/>
      </dsp:nvSpPr>
      <dsp:spPr>
        <a:xfrm>
          <a:off x="0" y="2792646"/>
          <a:ext cx="10221409" cy="452790"/>
        </a:xfrm>
        <a:prstGeom prst="round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dirty="0"/>
            <a:t>个体的目标</a:t>
          </a:r>
          <a:r>
            <a:rPr lang="zh-CN" altLang="en-US" sz="1800" b="0" i="0" kern="1200" dirty="0"/>
            <a:t>不</a:t>
          </a:r>
          <a:r>
            <a:rPr lang="zh-CN" sz="1800" b="0" i="0" kern="1200" dirty="0"/>
            <a:t>一致性</a:t>
          </a:r>
          <a:endParaRPr lang="zh-CN" sz="1800" kern="1200" dirty="0"/>
        </a:p>
      </dsp:txBody>
      <dsp:txXfrm>
        <a:off x="22103" y="2814749"/>
        <a:ext cx="10177203" cy="408584"/>
      </dsp:txXfrm>
    </dsp:sp>
    <dsp:sp modelId="{0E6C07E0-5061-F544-AC75-249EF2D9DD4F}">
      <dsp:nvSpPr>
        <dsp:cNvPr id="0" name=""/>
        <dsp:cNvSpPr/>
      </dsp:nvSpPr>
      <dsp:spPr>
        <a:xfrm>
          <a:off x="0" y="3245437"/>
          <a:ext cx="10221409"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各智能体的目标可能是最优的全局回报</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也可能是各自局部回报的最优</a:t>
          </a:r>
          <a:endParaRPr lang="zh-CN" sz="1400" kern="1200" dirty="0">
            <a:latin typeface="Microsoft YaHei" panose="020B0503020204020204" pitchFamily="34" charset="-122"/>
            <a:ea typeface="Microsoft YaHei" panose="020B0503020204020204" pitchFamily="34" charset="-122"/>
          </a:endParaRPr>
        </a:p>
      </dsp:txBody>
      <dsp:txXfrm>
        <a:off x="0" y="3245437"/>
        <a:ext cx="10221409" cy="670680"/>
      </dsp:txXfrm>
    </dsp:sp>
    <dsp:sp modelId="{5903D0B8-663C-2240-9F95-C88339AA0912}">
      <dsp:nvSpPr>
        <dsp:cNvPr id="0" name=""/>
        <dsp:cNvSpPr/>
      </dsp:nvSpPr>
      <dsp:spPr>
        <a:xfrm>
          <a:off x="0" y="3916117"/>
          <a:ext cx="10221409" cy="45279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a:t>可拓展性</a:t>
          </a:r>
          <a:endParaRPr lang="zh-CN" sz="1800" kern="1200"/>
        </a:p>
      </dsp:txBody>
      <dsp:txXfrm>
        <a:off x="22103" y="3938220"/>
        <a:ext cx="10177203" cy="408584"/>
      </dsp:txXfrm>
    </dsp:sp>
    <dsp:sp modelId="{F44BEC17-0426-A444-B85C-619607BA2FCD}">
      <dsp:nvSpPr>
        <dsp:cNvPr id="0" name=""/>
        <dsp:cNvSpPr/>
      </dsp:nvSpPr>
      <dsp:spPr>
        <a:xfrm>
          <a:off x="0" y="4368906"/>
          <a:ext cx="10221409"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在大规模的多智能体系统中，高维度的状态空间和动作空间，对于模型表达能力和真实场景中的硬件算力有一定的要求。</a:t>
          </a:r>
          <a:endParaRPr lang="zh-CN" sz="1400" kern="1200" dirty="0">
            <a:latin typeface="Microsoft YaHei" panose="020B0503020204020204" pitchFamily="34" charset="-122"/>
            <a:ea typeface="Microsoft YaHei" panose="020B0503020204020204" pitchFamily="34" charset="-122"/>
          </a:endParaRPr>
        </a:p>
      </dsp:txBody>
      <dsp:txXfrm>
        <a:off x="0" y="4368906"/>
        <a:ext cx="10221409" cy="335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A8128-6C86-49B7-B5CC-0153888815E5}">
      <dsp:nvSpPr>
        <dsp:cNvPr id="0" name=""/>
        <dsp:cNvSpPr/>
      </dsp:nvSpPr>
      <dsp:spPr>
        <a:xfrm>
          <a:off x="2996565" y="746264"/>
          <a:ext cx="1805840" cy="313410"/>
        </a:xfrm>
        <a:custGeom>
          <a:avLst/>
          <a:gdLst/>
          <a:ahLst/>
          <a:cxnLst/>
          <a:rect l="0" t="0" r="0" b="0"/>
          <a:pathLst>
            <a:path>
              <a:moveTo>
                <a:pt x="0" y="0"/>
              </a:moveTo>
              <a:lnTo>
                <a:pt x="0" y="156705"/>
              </a:lnTo>
              <a:lnTo>
                <a:pt x="1805840" y="156705"/>
              </a:lnTo>
              <a:lnTo>
                <a:pt x="180584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92B679-3C8C-4E72-95A8-8B81298826E7}">
      <dsp:nvSpPr>
        <dsp:cNvPr id="0" name=""/>
        <dsp:cNvSpPr/>
      </dsp:nvSpPr>
      <dsp:spPr>
        <a:xfrm>
          <a:off x="2950845" y="746264"/>
          <a:ext cx="91440" cy="313410"/>
        </a:xfrm>
        <a:custGeom>
          <a:avLst/>
          <a:gdLst/>
          <a:ahLst/>
          <a:cxnLst/>
          <a:rect l="0" t="0" r="0" b="0"/>
          <a:pathLst>
            <a:path>
              <a:moveTo>
                <a:pt x="45720" y="0"/>
              </a:moveTo>
              <a:lnTo>
                <a:pt x="4572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59130-4455-44E0-969B-948D1249687E}">
      <dsp:nvSpPr>
        <dsp:cNvPr id="0" name=""/>
        <dsp:cNvSpPr/>
      </dsp:nvSpPr>
      <dsp:spPr>
        <a:xfrm>
          <a:off x="1190724" y="746264"/>
          <a:ext cx="1805840" cy="313410"/>
        </a:xfrm>
        <a:custGeom>
          <a:avLst/>
          <a:gdLst/>
          <a:ahLst/>
          <a:cxnLst/>
          <a:rect l="0" t="0" r="0" b="0"/>
          <a:pathLst>
            <a:path>
              <a:moveTo>
                <a:pt x="1805840" y="0"/>
              </a:moveTo>
              <a:lnTo>
                <a:pt x="1805840" y="156705"/>
              </a:lnTo>
              <a:lnTo>
                <a:pt x="0" y="156705"/>
              </a:lnTo>
              <a:lnTo>
                <a:pt x="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9172D-D441-42BB-84EA-E3D989670DED}">
      <dsp:nvSpPr>
        <dsp:cNvPr id="0" name=""/>
        <dsp:cNvSpPr/>
      </dsp:nvSpPr>
      <dsp:spPr>
        <a:xfrm>
          <a:off x="2250350" y="49"/>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t>自动驾驶</a:t>
          </a:r>
        </a:p>
      </dsp:txBody>
      <dsp:txXfrm>
        <a:off x="2250350" y="49"/>
        <a:ext cx="1492429" cy="746214"/>
      </dsp:txXfrm>
    </dsp:sp>
    <dsp:sp modelId="{43B7C837-49D6-40CE-BBAB-953D9E4BA7ED}">
      <dsp:nvSpPr>
        <dsp:cNvPr id="0" name=""/>
        <dsp:cNvSpPr/>
      </dsp:nvSpPr>
      <dsp:spPr>
        <a:xfrm>
          <a:off x="444509"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环境探测</a:t>
          </a:r>
        </a:p>
      </dsp:txBody>
      <dsp:txXfrm>
        <a:off x="444509" y="1059675"/>
        <a:ext cx="1492429" cy="746214"/>
      </dsp:txXfrm>
    </dsp:sp>
    <dsp:sp modelId="{08A0D1D2-3A20-4D63-8E35-B7C8B6B16D48}">
      <dsp:nvSpPr>
        <dsp:cNvPr id="0" name=""/>
        <dsp:cNvSpPr/>
      </dsp:nvSpPr>
      <dsp:spPr>
        <a:xfrm>
          <a:off x="2250350"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路线规划</a:t>
          </a:r>
        </a:p>
      </dsp:txBody>
      <dsp:txXfrm>
        <a:off x="2250350" y="1059675"/>
        <a:ext cx="1492429" cy="746214"/>
      </dsp:txXfrm>
    </dsp:sp>
    <dsp:sp modelId="{7D64F4A3-0E55-47AC-A59B-9D5A9DC25552}">
      <dsp:nvSpPr>
        <dsp:cNvPr id="0" name=""/>
        <dsp:cNvSpPr/>
      </dsp:nvSpPr>
      <dsp:spPr>
        <a:xfrm>
          <a:off x="4056190"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前车跟踪</a:t>
          </a:r>
        </a:p>
      </dsp:txBody>
      <dsp:txXfrm>
        <a:off x="4056190" y="1059675"/>
        <a:ext cx="1492429" cy="7462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53EA-FB1B-1B48-85A2-F6BAC9B4CD2D}">
      <dsp:nvSpPr>
        <dsp:cNvPr id="0" name=""/>
        <dsp:cNvSpPr/>
      </dsp:nvSpPr>
      <dsp:spPr>
        <a:xfrm>
          <a:off x="0" y="1367"/>
          <a:ext cx="7469003"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4D2B1EF1-5BBA-5E47-B3D6-7EC2822A7293}">
      <dsp:nvSpPr>
        <dsp:cNvPr id="0" name=""/>
        <dsp:cNvSpPr/>
      </dsp:nvSpPr>
      <dsp:spPr>
        <a:xfrm>
          <a:off x="0" y="1367"/>
          <a:ext cx="1493800" cy="249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挑</a:t>
          </a:r>
          <a:endParaRPr lang="en-US" altLang="zh-CN" sz="4000" kern="1200" dirty="0">
            <a:latin typeface="Microsoft YaHei" panose="020B0503020204020204" pitchFamily="34" charset="-122"/>
            <a:ea typeface="Microsoft YaHei" panose="020B0503020204020204" pitchFamily="34" charset="-122"/>
          </a:endParaRPr>
        </a:p>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战</a:t>
          </a:r>
        </a:p>
      </dsp:txBody>
      <dsp:txXfrm>
        <a:off x="0" y="1367"/>
        <a:ext cx="1493800" cy="2496064"/>
      </dsp:txXfrm>
    </dsp:sp>
    <dsp:sp modelId="{E41AE47E-A5A1-EC45-8DB9-77BF77586BF3}">
      <dsp:nvSpPr>
        <dsp:cNvPr id="0" name=""/>
        <dsp:cNvSpPr/>
      </dsp:nvSpPr>
      <dsp:spPr>
        <a:xfrm>
          <a:off x="1605835" y="20654"/>
          <a:ext cx="5863167" cy="61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长期收益预测</a:t>
          </a:r>
        </a:p>
      </dsp:txBody>
      <dsp:txXfrm>
        <a:off x="1605835" y="20654"/>
        <a:ext cx="5863167" cy="619115"/>
      </dsp:txXfrm>
    </dsp:sp>
    <dsp:sp modelId="{628CFF42-A404-D84C-8380-704B28AC6B9B}">
      <dsp:nvSpPr>
        <dsp:cNvPr id="0" name=""/>
        <dsp:cNvSpPr/>
      </dsp:nvSpPr>
      <dsp:spPr>
        <a:xfrm>
          <a:off x="1493800" y="639770"/>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A735271F-4D0F-C445-BF15-05B67C936595}">
      <dsp:nvSpPr>
        <dsp:cNvPr id="0" name=""/>
        <dsp:cNvSpPr/>
      </dsp:nvSpPr>
      <dsp:spPr>
        <a:xfrm>
          <a:off x="1605835" y="659057"/>
          <a:ext cx="5863167" cy="610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抽象、时空和普遍性</a:t>
          </a:r>
        </a:p>
      </dsp:txBody>
      <dsp:txXfrm>
        <a:off x="1605835" y="659057"/>
        <a:ext cx="5863167" cy="610471"/>
      </dsp:txXfrm>
    </dsp:sp>
    <dsp:sp modelId="{1B460E58-E3FB-A84D-9584-F6EBA2C98B1C}">
      <dsp:nvSpPr>
        <dsp:cNvPr id="0" name=""/>
        <dsp:cNvSpPr/>
      </dsp:nvSpPr>
      <dsp:spPr>
        <a:xfrm>
          <a:off x="1493800" y="1269528"/>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F093FFA1-C993-7D4A-95AB-5931EB3D2676}">
      <dsp:nvSpPr>
        <dsp:cNvPr id="0" name=""/>
        <dsp:cNvSpPr/>
      </dsp:nvSpPr>
      <dsp:spPr>
        <a:xfrm>
          <a:off x="1605835" y="1288815"/>
          <a:ext cx="5863167" cy="51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分布式</a:t>
          </a:r>
          <a:r>
            <a:rPr lang="en-US" altLang="zh-CN" sz="2400" kern="1200" dirty="0"/>
            <a:t>RL</a:t>
          </a:r>
          <a:endParaRPr lang="zh-CN" altLang="en-US" sz="2400" kern="1200" dirty="0"/>
        </a:p>
      </dsp:txBody>
      <dsp:txXfrm>
        <a:off x="1605835" y="1288815"/>
        <a:ext cx="5863167" cy="512164"/>
      </dsp:txXfrm>
    </dsp:sp>
    <dsp:sp modelId="{77E7777C-39BB-5045-B5EA-4715E82F1960}">
      <dsp:nvSpPr>
        <dsp:cNvPr id="0" name=""/>
        <dsp:cNvSpPr/>
      </dsp:nvSpPr>
      <dsp:spPr>
        <a:xfrm>
          <a:off x="1493800" y="1800979"/>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29B06D70-A6E2-4543-86C6-62EFC5721D61}">
      <dsp:nvSpPr>
        <dsp:cNvPr id="0" name=""/>
        <dsp:cNvSpPr/>
      </dsp:nvSpPr>
      <dsp:spPr>
        <a:xfrm>
          <a:off x="1605835" y="1820267"/>
          <a:ext cx="5863167" cy="6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优先回放和自身模仿</a:t>
          </a:r>
        </a:p>
      </dsp:txBody>
      <dsp:txXfrm>
        <a:off x="1605835" y="1820267"/>
        <a:ext cx="5863167" cy="656096"/>
      </dsp:txXfrm>
    </dsp:sp>
    <dsp:sp modelId="{64AC0500-BB81-5048-9B6F-15002E64EE01}">
      <dsp:nvSpPr>
        <dsp:cNvPr id="0" name=""/>
        <dsp:cNvSpPr/>
      </dsp:nvSpPr>
      <dsp:spPr>
        <a:xfrm>
          <a:off x="1493800" y="2476364"/>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77FACFE8-8D77-784D-98FE-173EE72DF6AF}">
      <dsp:nvSpPr>
        <dsp:cNvPr id="0" name=""/>
        <dsp:cNvSpPr/>
      </dsp:nvSpPr>
      <dsp:spPr>
        <a:xfrm>
          <a:off x="0" y="2497431"/>
          <a:ext cx="7469003"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6366BBA-4341-1943-A2A4-6FC742F46595}">
      <dsp:nvSpPr>
        <dsp:cNvPr id="0" name=""/>
        <dsp:cNvSpPr/>
      </dsp:nvSpPr>
      <dsp:spPr>
        <a:xfrm>
          <a:off x="0" y="2497431"/>
          <a:ext cx="1489424" cy="228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问</a:t>
          </a:r>
          <a:endParaRPr lang="en-US" altLang="zh-CN" sz="4000" kern="1200" dirty="0">
            <a:solidFill>
              <a:srgbClr val="C00000"/>
            </a:solidFill>
            <a:latin typeface="Arial" panose="020B0604020202090204"/>
            <a:ea typeface="黑体" panose="02010609060101010101" pitchFamily="49" charset="-122"/>
            <a:cs typeface="+mn-cs"/>
          </a:endParaRPr>
        </a:p>
        <a:p>
          <a:pPr marL="0" lvl="0" indent="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题</a:t>
          </a:r>
        </a:p>
      </dsp:txBody>
      <dsp:txXfrm>
        <a:off x="0" y="2497431"/>
        <a:ext cx="1489424" cy="2281202"/>
      </dsp:txXfrm>
    </dsp:sp>
    <dsp:sp modelId="{C1D32A43-2C68-0B4B-90D8-87B7686D68A0}">
      <dsp:nvSpPr>
        <dsp:cNvPr id="0" name=""/>
        <dsp:cNvSpPr/>
      </dsp:nvSpPr>
      <dsp:spPr>
        <a:xfrm>
          <a:off x="1601131" y="2561173"/>
          <a:ext cx="5862651" cy="71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rPr>
            <a:t>复现性</a:t>
          </a:r>
        </a:p>
      </dsp:txBody>
      <dsp:txXfrm>
        <a:off x="1601131" y="2561173"/>
        <a:ext cx="5862651" cy="717380"/>
      </dsp:txXfrm>
    </dsp:sp>
    <dsp:sp modelId="{65B4AA53-8DA0-7849-B8EB-436014D78450}">
      <dsp:nvSpPr>
        <dsp:cNvPr id="0" name=""/>
        <dsp:cNvSpPr/>
      </dsp:nvSpPr>
      <dsp:spPr>
        <a:xfrm>
          <a:off x="1489424" y="3278554"/>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2E1824EC-5288-D944-9188-B53B3446233F}">
      <dsp:nvSpPr>
        <dsp:cNvPr id="0" name=""/>
        <dsp:cNvSpPr/>
      </dsp:nvSpPr>
      <dsp:spPr>
        <a:xfrm>
          <a:off x="1601131" y="3342296"/>
          <a:ext cx="5845990" cy="81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rPr>
            <a:t>成长型</a:t>
          </a:r>
          <a:r>
            <a:rPr lang="en-US" altLang="zh-CN" sz="2400" kern="1200" dirty="0">
              <a:solidFill>
                <a:srgbClr val="C00000"/>
              </a:solidFill>
            </a:rPr>
            <a:t>RL</a:t>
          </a:r>
          <a:r>
            <a:rPr lang="zh-CN" altLang="en-US" sz="2400" kern="1200" dirty="0">
              <a:solidFill>
                <a:srgbClr val="C00000"/>
              </a:solidFill>
            </a:rPr>
            <a:t>的</a:t>
          </a:r>
          <a:r>
            <a:rPr lang="en-US" altLang="zh-CN" sz="2400" kern="1200" dirty="0">
              <a:solidFill>
                <a:srgbClr val="C00000"/>
              </a:solidFill>
            </a:rPr>
            <a:t>policy</a:t>
          </a:r>
          <a:r>
            <a:rPr lang="zh-CN" altLang="en-US" sz="2400" kern="1200" dirty="0">
              <a:solidFill>
                <a:srgbClr val="C00000"/>
              </a:solidFill>
            </a:rPr>
            <a:t>评价与探索</a:t>
          </a:r>
        </a:p>
      </dsp:txBody>
      <dsp:txXfrm>
        <a:off x="1601131" y="3342296"/>
        <a:ext cx="5845990" cy="812624"/>
      </dsp:txXfrm>
    </dsp:sp>
    <dsp:sp modelId="{8583E2D3-E4CD-F644-B360-F772C04E14F4}">
      <dsp:nvSpPr>
        <dsp:cNvPr id="0" name=""/>
        <dsp:cNvSpPr/>
      </dsp:nvSpPr>
      <dsp:spPr>
        <a:xfrm>
          <a:off x="1489424" y="4154921"/>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9C9E1D97-871F-5C4C-9065-2D04F4F4CA33}">
      <dsp:nvSpPr>
        <dsp:cNvPr id="0" name=""/>
        <dsp:cNvSpPr/>
      </dsp:nvSpPr>
      <dsp:spPr>
        <a:xfrm>
          <a:off x="1601131" y="4218663"/>
          <a:ext cx="5845990" cy="708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b="0" kern="1200" dirty="0">
              <a:solidFill>
                <a:srgbClr val="C00000"/>
              </a:solidFill>
            </a:rPr>
            <a:t>安全与风险</a:t>
          </a:r>
        </a:p>
      </dsp:txBody>
      <dsp:txXfrm>
        <a:off x="1601131" y="4218663"/>
        <a:ext cx="5845990" cy="708354"/>
      </dsp:txXfrm>
    </dsp:sp>
    <dsp:sp modelId="{4CB1086B-D631-C845-912D-43AAAA592CD4}">
      <dsp:nvSpPr>
        <dsp:cNvPr id="0" name=""/>
        <dsp:cNvSpPr/>
      </dsp:nvSpPr>
      <dsp:spPr>
        <a:xfrm>
          <a:off x="1489424" y="4927018"/>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2">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3">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77B41C-55C6-AA4D-9D10-2CC5C4F729B8}" type="datetime1">
              <a:rPr kumimoji="1" lang="zh-CN" altLang="en-US" smtClean="0">
                <a:latin typeface="FZFangSong-Z02S" panose="02000000000000000000" pitchFamily="2" charset="-122"/>
                <a:ea typeface="FZFangSong-Z02S" panose="02000000000000000000" pitchFamily="2" charset="-122"/>
              </a:rPr>
              <a:t>2021/12/10</a:t>
            </a:fld>
            <a:endParaRPr kumimoji="1" lang="zh-CN" altLang="en-US" dirty="0">
              <a:latin typeface="FZFangSong-Z02S" panose="02000000000000000000" pitchFamily="2" charset="-122"/>
              <a:ea typeface="FZFangSong-Z02S" panose="020000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64C2F-3442-F444-92ED-0A9076812EA2}" type="slidenum">
              <a:rPr kumimoji="1" lang="zh-CN" altLang="en-US" smtClean="0">
                <a:latin typeface="FZFangSong-Z02S" panose="02000000000000000000" pitchFamily="2" charset="-122"/>
                <a:ea typeface="FZFangSong-Z02S" panose="02000000000000000000" pitchFamily="2" charset="-122"/>
              </a:rPr>
              <a:t>‹#›</a:t>
            </a:fld>
            <a:endParaRPr kumimoji="1" lang="zh-CN" altLang="en-US" dirty="0">
              <a:latin typeface="FZFangSong-Z02S" panose="02000000000000000000" pitchFamily="2" charset="-122"/>
              <a:ea typeface="FZFangSong-Z02S" panose="020000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ZFangSong-Z02S" panose="02000000000000000000" pitchFamily="2" charset="-122"/>
                <a:ea typeface="FZFangSong-Z02S" panose="02000000000000000000" pitchFamily="2" charset="-122"/>
              </a:defRPr>
            </a:lvl1pPr>
          </a:lstStyle>
          <a:p>
            <a:fld id="{63A05F16-8E2F-274A-861C-435AE2937111}" type="datetime1">
              <a:rPr kumimoji="1" lang="zh-CN" altLang="en-US" smtClean="0"/>
              <a:t>2021/12/10</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ZFangSong-Z02S" panose="02000000000000000000" pitchFamily="2" charset="-122"/>
                <a:ea typeface="FZFangSong-Z02S" panose="02000000000000000000" pitchFamily="2" charset="-122"/>
              </a:defRPr>
            </a:lvl1pPr>
          </a:lstStyle>
          <a:p>
            <a:fld id="{3DAF0EED-9229-9448-9314-2D1876BE30B4}"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2pPr>
    <a:lvl3pPr marL="9144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3pPr>
    <a:lvl4pPr marL="13716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4pPr>
    <a:lvl5pPr marL="18288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RL</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与其他机器学习算法不同的地方在于：其中没有监督者，只有一个</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reward</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信号；反馈是延迟的，不是立即生成的；时间在</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RL</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中具有重要的意义；</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agent</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的行为会影响之后一系列的</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data</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5</a:t>
            </a:fld>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集中训练，分布执行</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38</a:t>
            </a:fld>
            <a:endParaRPr kumimoji="1" lang="zh-CN" altLang="en-US" dirty="0"/>
          </a:p>
        </p:txBody>
      </p:sp>
    </p:spTree>
    <p:extLst>
      <p:ext uri="{BB962C8B-B14F-4D97-AF65-F5344CB8AC3E}">
        <p14:creationId xmlns:p14="http://schemas.microsoft.com/office/powerpoint/2010/main" val="164636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16</a:t>
            </a:fld>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17</a:t>
            </a:fld>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18</a:t>
            </a:fld>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FZFangSong-Z02S" panose="02000000000000000000" pitchFamily="2" charset="-122"/>
                <a:ea typeface="FZFangSong-Z02S" panose="02000000000000000000" pitchFamily="2" charset="-122"/>
                <a:cs typeface="+mn-cs"/>
              </a:rPr>
              <a:t>Ms</a:t>
            </a:r>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 Pac-Man</a:t>
            </a:r>
            <a:r>
              <a:rPr lang="zh-CN" altLang="e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吃豆人</a:t>
            </a:r>
            <a:endPar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endParaRPr>
          </a:p>
          <a:p>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Montezuma's Revenge</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蒙特祖玛的复仇</a:t>
            </a:r>
            <a:endPar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endParaRPr>
          </a:p>
          <a:p>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StarCraft</a:t>
            </a:r>
            <a:r>
              <a:rPr lang="zh-CN" altLang="e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星际争霸</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22</a:t>
            </a:fld>
            <a:endParaRPr kumimoji="1" lang="zh-CN" altLang="en-US" dirty="0"/>
          </a:p>
        </p:txBody>
      </p:sp>
    </p:spTree>
    <p:extLst>
      <p:ext uri="{BB962C8B-B14F-4D97-AF65-F5344CB8AC3E}">
        <p14:creationId xmlns:p14="http://schemas.microsoft.com/office/powerpoint/2010/main" val="71574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panose="020B0503020204020204" pitchFamily="34" charset="-122"/>
                <a:ea typeface="Microsoft YaHei" panose="020B0503020204020204" pitchFamily="34" charset="-122"/>
              </a:rPr>
              <a:t>通常情况下，收敛性针对系统中的所有的智能体使用相同的学习算法。</a:t>
            </a:r>
          </a:p>
          <a:p>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28</a:t>
            </a:fld>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panose="020B0503020204020204" pitchFamily="34" charset="-122"/>
                <a:ea typeface="Microsoft YaHei" panose="020B0503020204020204" pitchFamily="34" charset="-122"/>
              </a:rPr>
              <a:t>通常情况下，收敛性针对系统中的所有的智能体使用相同的学习算法。</a:t>
            </a:r>
          </a:p>
          <a:p>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29</a:t>
            </a:fld>
            <a:endParaRPr kumimoji="1" lang="zh-CN" altLang="en-US" dirty="0"/>
          </a:p>
        </p:txBody>
      </p:sp>
    </p:spTree>
    <p:extLst>
      <p:ext uri="{BB962C8B-B14F-4D97-AF65-F5344CB8AC3E}">
        <p14:creationId xmlns:p14="http://schemas.microsoft.com/office/powerpoint/2010/main" val="381439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30</a:t>
            </a:fld>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1" u="none" strike="noStrike" kern="1200" dirty="0" err="1">
                <a:solidFill>
                  <a:schemeClr val="tx1"/>
                </a:solidFill>
                <a:effectLst/>
                <a:latin typeface="FZFangSong-Z02S" panose="02000000000000000000" pitchFamily="2" charset="-122"/>
                <a:ea typeface="FZFangSong-Z02S" panose="02000000000000000000" pitchFamily="2" charset="-122"/>
                <a:cs typeface="+mn-cs"/>
              </a:rPr>
              <a:t>OpenAI</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 2017</a:t>
            </a:r>
            <a:r>
              <a:rPr lang="zh-CN" altLang="en-US"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发表在</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NIPS </a:t>
            </a:r>
            <a:r>
              <a:rPr lang="zh-CN" altLang="en-US"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上的文章</a:t>
            </a:r>
            <a:r>
              <a:rPr lang="en-US"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Multi-Agent Actor-Critic for Mixed Cooperative-Competitive Environments》</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2021/12/10</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35</a:t>
            </a:fld>
            <a:endParaRPr kumimoji="1" lang="zh-CN" altLang="en-US" dirty="0"/>
          </a:p>
        </p:txBody>
      </p:sp>
    </p:spTree>
    <p:extLst>
      <p:ext uri="{BB962C8B-B14F-4D97-AF65-F5344CB8AC3E}">
        <p14:creationId xmlns:p14="http://schemas.microsoft.com/office/powerpoint/2010/main" val="49499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pic>
        <p:nvPicPr>
          <p:cNvPr id="9" name="图片 8"/>
          <p:cNvPicPr>
            <a:picLocks noChangeAspect="1"/>
          </p:cNvPicPr>
          <p:nvPr userDrawn="1"/>
        </p:nvPicPr>
        <p:blipFill>
          <a:blip r:embed="rId2" cstate="screen"/>
          <a:stretch>
            <a:fillRect/>
          </a:stretch>
        </p:blipFill>
        <p:spPr>
          <a:xfrm>
            <a:off x="9792000" y="266470"/>
            <a:ext cx="2171700" cy="368155"/>
          </a:xfrm>
          <a:prstGeom prst="rect">
            <a:avLst/>
          </a:prstGeom>
        </p:spPr>
      </p:pic>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组织架构">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2021/12/10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Microsoft YaHei Light" panose="020B0502040204020203" pitchFamily="34" charset="-122"/>
                <a:ea typeface="Microsoft YaHei Light" panose="020B0502040204020203"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时间轴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3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diagramLayout" Target="../diagrams/layout7.xml"/><Relationship Id="rId7" Type="http://schemas.openxmlformats.org/officeDocument/2006/relationships/image" Target="../media/image10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105.svg"/><Relationship Id="rId4" Type="http://schemas.openxmlformats.org/officeDocument/2006/relationships/diagramQuickStyle" Target="../diagrams/quickStyle7.xml"/><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image" Target="../media/image36.sv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35.png"/><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0.png"/><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21.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强化学习前沿介绍</a:t>
            </a:r>
          </a:p>
        </p:txBody>
      </p:sp>
      <p:sp>
        <p:nvSpPr>
          <p:cNvPr id="3" name="文本占位符 2"/>
          <p:cNvSpPr>
            <a:spLocks noGrp="1"/>
          </p:cNvSpPr>
          <p:nvPr>
            <p:ph type="body" sz="quarter" idx="11"/>
          </p:nvPr>
        </p:nvSpPr>
        <p:spPr/>
        <p:txBody>
          <a:bodyPr/>
          <a:lstStyle/>
          <a:p>
            <a:r>
              <a:rPr kumimoji="1" lang="zh-CN" altLang="en-US"/>
              <a:t>袁莎</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马尔可夫决策过程</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10</a:t>
            </a:fld>
            <a:endParaRPr kumimoji="1" lang="zh-CN" altLang="en-US" dirty="0"/>
          </a:p>
        </p:txBody>
      </p:sp>
      <p:sp>
        <p:nvSpPr>
          <p:cNvPr id="3" name="文本框 2"/>
          <p:cNvSpPr txBox="1"/>
          <p:nvPr/>
        </p:nvSpPr>
        <p:spPr>
          <a:xfrm>
            <a:off x="137795" y="1633855"/>
            <a:ext cx="6499860" cy="4799965"/>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所有强化学习问题的分析都可以基于</a:t>
            </a:r>
            <a:r>
              <a:rPr lang="zh-CN" altLang="en-US" dirty="0">
                <a:solidFill>
                  <a:srgbClr val="215FC3"/>
                </a:solidFill>
                <a:latin typeface="微软雅黑" charset="-122"/>
                <a:ea typeface="微软雅黑" charset="-122"/>
                <a:cs typeface="微软雅黑" charset="-122"/>
                <a:sym typeface="+mn-ea"/>
              </a:rPr>
              <a:t>马尔科夫决策过程（</a:t>
            </a:r>
            <a:r>
              <a:rPr lang="en-US" dirty="0">
                <a:solidFill>
                  <a:srgbClr val="215FC3"/>
                </a:solidFill>
                <a:latin typeface="微软雅黑" charset="-122"/>
                <a:ea typeface="微软雅黑" charset="-122"/>
                <a:cs typeface="微软雅黑" charset="-122"/>
                <a:sym typeface="+mn-ea"/>
              </a:rPr>
              <a:t>MDP）</a:t>
            </a:r>
            <a:r>
              <a:rPr lang="zh-CN" altLang="en-US" dirty="0">
                <a:latin typeface="微软雅黑" charset="-122"/>
                <a:ea typeface="微软雅黑" charset="-122"/>
                <a:cs typeface="微软雅黑" charset="-122"/>
                <a:sym typeface="+mn-ea"/>
              </a:rPr>
              <a:t>来进行</a:t>
            </a: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a:latin typeface="微软雅黑" charset="-122"/>
              <a:ea typeface="微软雅黑" charset="-122"/>
              <a:cs typeface="微软雅黑" charset="-122"/>
            </a:endParaRPr>
          </a:p>
        </p:txBody>
      </p:sp>
      <p:pic>
        <p:nvPicPr>
          <p:cNvPr id="5" name="图片 4"/>
          <p:cNvPicPr>
            <a:picLocks noChangeAspect="1"/>
          </p:cNvPicPr>
          <p:nvPr/>
        </p:nvPicPr>
        <p:blipFill>
          <a:blip r:embed="rId2"/>
          <a:stretch>
            <a:fillRect/>
          </a:stretch>
        </p:blipFill>
        <p:spPr>
          <a:xfrm>
            <a:off x="7014210" y="2372995"/>
            <a:ext cx="5139055" cy="1648460"/>
          </a:xfrm>
          <a:prstGeom prst="rect">
            <a:avLst/>
          </a:prstGeom>
        </p:spPr>
      </p:pic>
      <p:pic>
        <p:nvPicPr>
          <p:cNvPr id="6" name="Picture 4"/>
          <p:cNvPicPr>
            <a:picLocks noChangeAspect="1"/>
          </p:cNvPicPr>
          <p:nvPr/>
        </p:nvPicPr>
        <p:blipFill rotWithShape="1">
          <a:blip r:embed="rId3"/>
          <a:srcRect t="23237"/>
          <a:stretch>
            <a:fillRect/>
          </a:stretch>
        </p:blipFill>
        <p:spPr>
          <a:xfrm>
            <a:off x="7057390" y="5059045"/>
            <a:ext cx="3742055" cy="551815"/>
          </a:xfrm>
          <a:prstGeom prst="rect">
            <a:avLst/>
          </a:prstGeom>
        </p:spPr>
      </p:pic>
      <p:grpSp>
        <p:nvGrpSpPr>
          <p:cNvPr id="25" name="组合 24"/>
          <p:cNvGrpSpPr/>
          <p:nvPr/>
        </p:nvGrpSpPr>
        <p:grpSpPr>
          <a:xfrm>
            <a:off x="229235" y="2583180"/>
            <a:ext cx="6423660" cy="3053094"/>
            <a:chOff x="3544" y="4383"/>
            <a:chExt cx="12719" cy="5512"/>
          </a:xfrm>
        </p:grpSpPr>
        <p:grpSp>
          <p:nvGrpSpPr>
            <p:cNvPr id="22" name="组合 21"/>
            <p:cNvGrpSpPr/>
            <p:nvPr/>
          </p:nvGrpSpPr>
          <p:grpSpPr>
            <a:xfrm>
              <a:off x="3544" y="4383"/>
              <a:ext cx="12719" cy="5512"/>
              <a:chOff x="3694" y="4378"/>
              <a:chExt cx="12719" cy="5512"/>
            </a:xfrm>
          </p:grpSpPr>
          <p:sp>
            <p:nvSpPr>
              <p:cNvPr id="7" name="Rounded Rectangle 4"/>
              <p:cNvSpPr/>
              <p:nvPr/>
            </p:nvSpPr>
            <p:spPr>
              <a:xfrm>
                <a:off x="6487" y="5225"/>
                <a:ext cx="6226" cy="3896"/>
              </a:xfrm>
              <a:prstGeom prst="round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zh-CN" altLang="en-US" sz="1600" dirty="0">
                    <a:solidFill>
                      <a:schemeClr val="tx1">
                        <a:lumMod val="75000"/>
                        <a:lumOff val="25000"/>
                      </a:schemeClr>
                    </a:solidFill>
                    <a:latin typeface="微软雅黑" charset="-122"/>
                    <a:ea typeface="微软雅黑" charset="-122"/>
                  </a:rPr>
                  <a:t>马尔科夫性的系统环境</a:t>
                </a:r>
              </a:p>
            </p:txBody>
          </p:sp>
          <p:sp>
            <p:nvSpPr>
              <p:cNvPr id="8" name="Oval 3"/>
              <p:cNvSpPr/>
              <p:nvPr/>
            </p:nvSpPr>
            <p:spPr>
              <a:xfrm>
                <a:off x="8022" y="5297"/>
                <a:ext cx="3155" cy="205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lumMod val="75000"/>
                        <a:lumOff val="25000"/>
                      </a:schemeClr>
                    </a:solidFill>
                    <a:latin typeface="微软雅黑" charset="-122"/>
                    <a:ea typeface="微软雅黑" charset="-122"/>
                  </a:rPr>
                  <a:t>参与者</a:t>
                </a:r>
              </a:p>
            </p:txBody>
          </p:sp>
          <p:sp>
            <p:nvSpPr>
              <p:cNvPr id="9" name="文本框 8"/>
              <p:cNvSpPr txBox="1"/>
              <p:nvPr/>
            </p:nvSpPr>
            <p:spPr>
              <a:xfrm>
                <a:off x="8249" y="4378"/>
                <a:ext cx="2803" cy="1054"/>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依据自身的策略选择行动</a:t>
                </a:r>
              </a:p>
            </p:txBody>
          </p:sp>
          <p:sp>
            <p:nvSpPr>
              <p:cNvPr id="13" name="文本框 12"/>
              <p:cNvSpPr txBox="1"/>
              <p:nvPr/>
            </p:nvSpPr>
            <p:spPr>
              <a:xfrm>
                <a:off x="3694" y="6724"/>
                <a:ext cx="2793"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观测当前状态</a:t>
                </a:r>
              </a:p>
            </p:txBody>
          </p:sp>
          <p:sp>
            <p:nvSpPr>
              <p:cNvPr id="18" name="文本框 17"/>
              <p:cNvSpPr txBox="1"/>
              <p:nvPr/>
            </p:nvSpPr>
            <p:spPr>
              <a:xfrm>
                <a:off x="12713" y="6723"/>
                <a:ext cx="3700"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行动作用于环境</a:t>
                </a:r>
              </a:p>
            </p:txBody>
          </p:sp>
          <p:sp>
            <p:nvSpPr>
              <p:cNvPr id="19" name="文本框 18"/>
              <p:cNvSpPr txBox="1"/>
              <p:nvPr/>
            </p:nvSpPr>
            <p:spPr>
              <a:xfrm>
                <a:off x="7750" y="8836"/>
                <a:ext cx="3700" cy="1054"/>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依据状态转移概率矩阵转换到新状态</a:t>
                </a:r>
              </a:p>
            </p:txBody>
          </p:sp>
          <p:sp>
            <p:nvSpPr>
              <p:cNvPr id="20" name="右弧形箭头 19"/>
              <p:cNvSpPr/>
              <p:nvPr/>
            </p:nvSpPr>
            <p:spPr>
              <a:xfrm rot="10620000">
                <a:off x="6821" y="6237"/>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1" name="右弧形箭头 20"/>
              <p:cNvSpPr/>
              <p:nvPr/>
            </p:nvSpPr>
            <p:spPr>
              <a:xfrm rot="360000">
                <a:off x="11272" y="6330"/>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sp>
          <p:nvSpPr>
            <p:cNvPr id="23" name="上箭头 22"/>
            <p:cNvSpPr/>
            <p:nvPr/>
          </p:nvSpPr>
          <p:spPr>
            <a:xfrm>
              <a:off x="9205" y="7260"/>
              <a:ext cx="489" cy="582"/>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文本框 23"/>
            <p:cNvSpPr txBox="1"/>
            <p:nvPr/>
          </p:nvSpPr>
          <p:spPr>
            <a:xfrm>
              <a:off x="8029" y="7259"/>
              <a:ext cx="1176"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奖励</a:t>
              </a:r>
            </a:p>
          </p:txBody>
        </p:sp>
      </p:grpSp>
      <p:sp>
        <p:nvSpPr>
          <p:cNvPr id="10" name="文本框 9"/>
          <p:cNvSpPr txBox="1"/>
          <p:nvPr/>
        </p:nvSpPr>
        <p:spPr>
          <a:xfrm>
            <a:off x="7118985" y="4159885"/>
            <a:ext cx="4871085" cy="700405"/>
          </a:xfrm>
          <a:prstGeom prst="rect">
            <a:avLst/>
          </a:prstGeom>
          <a:noFill/>
        </p:spPr>
        <p:txBody>
          <a:bodyPr wrap="square" rtlCol="0" anchor="t">
            <a:spAutoFit/>
          </a:bodyPr>
          <a:lstStyle/>
          <a:p>
            <a:pPr>
              <a:lnSpc>
                <a:spcPct val="110000"/>
              </a:lnSpc>
            </a:pPr>
            <a:r>
              <a:rPr lang="zh-CN" altLang="en-US" dirty="0">
                <a:latin typeface="微软雅黑" charset="-122"/>
                <a:ea typeface="微软雅黑" charset="-122"/>
                <a:sym typeface="+mn-ea"/>
              </a:rPr>
              <a:t>马尔科夫决策过程的历史记录是由一系列的状态、行动和奖励所组成的</a:t>
            </a:r>
            <a:r>
              <a:rPr lang="zh-CN" altLang="en-US" dirty="0">
                <a:solidFill>
                  <a:srgbClr val="215FC3"/>
                </a:solidFill>
                <a:latin typeface="微软雅黑" charset="-122"/>
                <a:ea typeface="微软雅黑" charset="-122"/>
                <a:sym typeface="+mn-ea"/>
              </a:rPr>
              <a:t>时间序列</a:t>
            </a:r>
            <a:r>
              <a:rPr lang="zh-CN" altLang="en-US" dirty="0">
                <a:latin typeface="微软雅黑" charset="-122"/>
                <a:ea typeface="微软雅黑" charset="-122"/>
                <a:sym typeface="+mn-ea"/>
              </a:rPr>
              <a:t>：</a:t>
            </a:r>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6981190" y="1589405"/>
                <a:ext cx="4646295" cy="645160"/>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马尔科夫决策过程可以由一个</a:t>
                </a:r>
                <a:r>
                  <a:rPr lang="zh-CN" altLang="en-US" dirty="0">
                    <a:solidFill>
                      <a:srgbClr val="215FC3"/>
                    </a:solidFill>
                    <a:latin typeface="微软雅黑" charset="-122"/>
                    <a:ea typeface="微软雅黑" charset="-122"/>
                    <a:cs typeface="微软雅黑" charset="-122"/>
                    <a:sym typeface="+mn-ea"/>
                  </a:rPr>
                  <a:t>五元组</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𝑆</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𝐴</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𝑅</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r>
                      <a:rPr lang="en-US" altLang="zh-CN" i="1">
                        <a:latin typeface="Cambria Math" panose="02040503050406030204" pitchFamily="18" charset="0"/>
                        <a:ea typeface="MS Mincho" charset="0"/>
                        <a:cs typeface="Cambria Math" panose="02040503050406030204" pitchFamily="18" charset="0"/>
                      </a:rPr>
                      <m:t>)</m:t>
                    </m:r>
                  </m:oMath>
                </a14:m>
                <a:r>
                  <a:rPr lang="en-US" b="1" dirty="0">
                    <a:solidFill>
                      <a:srgbClr val="215FC3"/>
                    </a:solidFill>
                    <a:latin typeface="微软雅黑" charset="-122"/>
                    <a:ea typeface="微软雅黑" charset="-122"/>
                    <a:cs typeface="微软雅黑" charset="-122"/>
                    <a:sym typeface="+mn-ea"/>
                  </a:rPr>
                  <a:t> </a:t>
                </a:r>
                <a:r>
                  <a:rPr lang="zh-CN" altLang="en-US" dirty="0">
                    <a:latin typeface="微软雅黑" charset="-122"/>
                    <a:ea typeface="微软雅黑" charset="-122"/>
                    <a:cs typeface="微软雅黑" charset="-122"/>
                    <a:sym typeface="+mn-ea"/>
                  </a:rPr>
                  <a:t>表示：</a:t>
                </a:r>
                <a:endParaRPr lang="zh-CN" altLang="en-US">
                  <a:latin typeface="微软雅黑" charset="-122"/>
                  <a:ea typeface="微软雅黑" charset="-122"/>
                  <a:cs typeface="微软雅黑"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981190" y="1589405"/>
                <a:ext cx="4646295" cy="64516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表格求解法</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11</a:t>
            </a:fld>
            <a:endParaRPr kumimoji="1" lang="zh-CN" altLang="en-US" dirty="0"/>
          </a:p>
        </p:txBody>
      </p:sp>
      <p:sp>
        <p:nvSpPr>
          <p:cNvPr id="3" name="文本框 2"/>
          <p:cNvSpPr txBox="1"/>
          <p:nvPr/>
        </p:nvSpPr>
        <p:spPr>
          <a:xfrm>
            <a:off x="633730" y="970915"/>
            <a:ext cx="8941435" cy="5231130"/>
          </a:xfrm>
          <a:prstGeom prst="rect">
            <a:avLst/>
          </a:prstGeom>
          <a:noFill/>
        </p:spPr>
        <p:txBody>
          <a:bodyPr wrap="square" rtlCol="0">
            <a:spAutoFit/>
          </a:bodyPr>
          <a:lstStyle/>
          <a:p>
            <a:r>
              <a:rPr lang="zh-CN" altLang="en-US">
                <a:solidFill>
                  <a:srgbClr val="215FC3"/>
                </a:solidFill>
                <a:latin typeface="微软雅黑" charset="-122"/>
                <a:ea typeface="微软雅黑" charset="-122"/>
                <a:cs typeface="微软雅黑" charset="-122"/>
              </a:rPr>
              <a:t>动态规划法：</a:t>
            </a:r>
          </a:p>
          <a:p>
            <a:r>
              <a:rPr lang="zh-CN" altLang="en-US">
                <a:latin typeface="微软雅黑" charset="-122"/>
                <a:ea typeface="微软雅黑" charset="-122"/>
                <a:cs typeface="微软雅黑" charset="-122"/>
              </a:rPr>
              <a:t>动态规划法在已知模型基础上，采用</a:t>
            </a:r>
            <a:r>
              <a:rPr lang="en-US" altLang="zh-CN">
                <a:latin typeface="微软雅黑" charset="-122"/>
                <a:ea typeface="微软雅黑" charset="-122"/>
                <a:cs typeface="微软雅黑" charset="-122"/>
              </a:rPr>
              <a:t>“</a:t>
            </a:r>
            <a:r>
              <a:rPr lang="zh-CN" altLang="en-US">
                <a:latin typeface="微软雅黑" charset="-122"/>
                <a:ea typeface="微软雅黑" charset="-122"/>
                <a:cs typeface="微软雅黑" charset="-122"/>
              </a:rPr>
              <a:t>分治策略</a:t>
            </a:r>
            <a:r>
              <a:rPr lang="en-US" altLang="zh-CN">
                <a:latin typeface="微软雅黑" charset="-122"/>
                <a:ea typeface="微软雅黑" charset="-122"/>
                <a:cs typeface="微软雅黑" charset="-122"/>
              </a:rPr>
              <a:t>”</a:t>
            </a:r>
            <a:r>
              <a:rPr lang="zh-CN" altLang="en-US">
                <a:latin typeface="微软雅黑" charset="-122"/>
                <a:ea typeface="微软雅黑" charset="-122"/>
                <a:cs typeface="微软雅黑" charset="-122"/>
              </a:rPr>
              <a:t>和</a:t>
            </a:r>
            <a:r>
              <a:rPr lang="en-US" altLang="zh-CN" dirty="0">
                <a:latin typeface="微软雅黑" charset="-122"/>
                <a:ea typeface="微软雅黑" charset="-122"/>
                <a:cs typeface="微软雅黑" charset="-122"/>
                <a:sym typeface="+mn-ea"/>
              </a:rPr>
              <a:t>Bootstrapping</a:t>
            </a:r>
            <a:r>
              <a:rPr lang="zh-CN" altLang="en-US" dirty="0">
                <a:latin typeface="微软雅黑" charset="-122"/>
                <a:ea typeface="微软雅黑" charset="-122"/>
                <a:cs typeface="微软雅黑" charset="-122"/>
                <a:sym typeface="+mn-ea"/>
              </a:rPr>
              <a:t>思想</a:t>
            </a:r>
            <a:endParaRPr lang="zh-CN" altLang="en-US" sz="1600" dirty="0" err="1">
              <a:latin typeface="微软雅黑" charset="-122"/>
              <a:ea typeface="微软雅黑" charset="-122"/>
              <a:cs typeface="微软雅黑" charset="-122"/>
              <a:sym typeface="+mn-ea"/>
            </a:endParaRPr>
          </a:p>
          <a:p>
            <a:endParaRPr lang="zh-CN" altLang="en-US" sz="1400" dirty="0" err="1">
              <a:latin typeface="微软雅黑" charset="-122"/>
              <a:ea typeface="微软雅黑" charset="-122"/>
              <a:cs typeface="微软雅黑" charset="-122"/>
              <a:sym typeface="+mn-ea"/>
            </a:endParaRPr>
          </a:p>
          <a:p>
            <a:r>
              <a:rPr lang="zh-CN" altLang="en-US" sz="1400" dirty="0" err="1">
                <a:latin typeface="微软雅黑" charset="-122"/>
                <a:ea typeface="微软雅黑" charset="-122"/>
                <a:cs typeface="微软雅黑" charset="-122"/>
                <a:sym typeface="+mn-ea"/>
              </a:rPr>
              <a:t>分治策略：</a:t>
            </a:r>
            <a:endParaRPr lang="en-US" sz="1400" dirty="0" err="1">
              <a:latin typeface="微软雅黑" charset="-122"/>
              <a:ea typeface="微软雅黑" charset="-122"/>
              <a:cs typeface="微软雅黑" charset="-122"/>
              <a:sym typeface="+mn-ea"/>
            </a:endParaRPr>
          </a:p>
          <a:p>
            <a:pPr marL="285750" indent="-285750">
              <a:buFont typeface="Arial" panose="020B0604020202090204" pitchFamily="34" charset="0"/>
              <a:buChar char="•"/>
            </a:pPr>
            <a:r>
              <a:rPr lang="en-US" sz="1400" dirty="0" err="1">
                <a:latin typeface="微软雅黑" charset="-122"/>
                <a:ea typeface="微软雅黑" charset="-122"/>
                <a:cs typeface="微软雅黑" charset="-122"/>
                <a:sym typeface="+mn-ea"/>
              </a:rPr>
              <a:t>采用分而治的思想</a:t>
            </a:r>
            <a:r>
              <a:rPr lang="zh-CN" altLang="en-US" sz="1400" dirty="0">
                <a:latin typeface="微软雅黑" charset="-122"/>
                <a:ea typeface="微软雅黑" charset="-122"/>
                <a:cs typeface="微软雅黑" charset="-122"/>
                <a:sym typeface="+mn-ea"/>
              </a:rPr>
              <a:t>， 将难以直接求解的问题分解成若干容易求解的</a:t>
            </a:r>
            <a:r>
              <a:rPr lang="zh-CN" altLang="en-US" sz="1400" b="1" dirty="0">
                <a:latin typeface="微软雅黑" charset="-122"/>
                <a:ea typeface="微软雅黑" charset="-122"/>
                <a:cs typeface="微软雅黑" charset="-122"/>
                <a:sym typeface="+mn-ea"/>
              </a:rPr>
              <a:t>子问题</a:t>
            </a:r>
          </a:p>
          <a:p>
            <a:pPr marL="285750" indent="-285750">
              <a:buFont typeface="Arial" panose="020B0604020202090204" pitchFamily="34" charset="0"/>
              <a:buChar char="•"/>
            </a:pPr>
            <a:r>
              <a:rPr lang="zh-CN" altLang="en-US" sz="1400" dirty="0">
                <a:latin typeface="微软雅黑" charset="-122"/>
                <a:ea typeface="微软雅黑" charset="-122"/>
                <a:cs typeface="微软雅黑" charset="-122"/>
                <a:sym typeface="+mn-ea"/>
              </a:rPr>
              <a:t>通过对子问题进行各个击破，最终</a:t>
            </a:r>
            <a:r>
              <a:rPr lang="zh-CN" altLang="en-US" sz="1400" b="1" dirty="0">
                <a:latin typeface="微软雅黑" charset="-122"/>
                <a:ea typeface="微软雅黑" charset="-122"/>
                <a:cs typeface="微软雅黑" charset="-122"/>
                <a:sym typeface="+mn-ea"/>
              </a:rPr>
              <a:t>合并子问题</a:t>
            </a:r>
            <a:r>
              <a:rPr lang="zh-CN" altLang="en-US" sz="1400" dirty="0">
                <a:latin typeface="微软雅黑" charset="-122"/>
                <a:ea typeface="微软雅黑" charset="-122"/>
                <a:cs typeface="微软雅黑" charset="-122"/>
                <a:sym typeface="+mn-ea"/>
              </a:rPr>
              <a:t>的解来获得原问题的解</a:t>
            </a:r>
          </a:p>
          <a:p>
            <a:pPr indent="0">
              <a:buFont typeface="Arial" panose="020B0604020202090204" pitchFamily="34" charset="0"/>
              <a:buNone/>
            </a:pPr>
            <a:r>
              <a:rPr lang="en-US" altLang="zh-CN" sz="1400" dirty="0">
                <a:latin typeface="微软雅黑" charset="-122"/>
                <a:ea typeface="微软雅黑" charset="-122"/>
                <a:cs typeface="微软雅黑" charset="-122"/>
                <a:sym typeface="+mn-ea"/>
              </a:rPr>
              <a:t>Bootstrapping</a:t>
            </a:r>
            <a:r>
              <a:rPr lang="zh-CN" altLang="en-US" sz="1400" dirty="0">
                <a:latin typeface="微软雅黑" charset="-122"/>
                <a:ea typeface="微软雅黑" charset="-122"/>
                <a:cs typeface="微软雅黑" charset="-122"/>
                <a:sym typeface="+mn-ea"/>
              </a:rPr>
              <a:t>：</a:t>
            </a:r>
            <a:r>
              <a:rPr lang="zh-CN" altLang="en-US" sz="1400" dirty="0">
                <a:sym typeface="+mn-ea"/>
              </a:rPr>
              <a:t>基于后续状态的估计值来更新当前状态的估计值</a:t>
            </a:r>
            <a:endParaRPr lang="en-US" altLang="zh-CN" sz="1400" dirty="0">
              <a:latin typeface="微软雅黑" charset="-122"/>
              <a:ea typeface="微软雅黑" charset="-122"/>
              <a:cs typeface="微软雅黑" charset="-122"/>
            </a:endParaRPr>
          </a:p>
          <a:p>
            <a:pPr indent="0">
              <a:buFont typeface="Arial" panose="020B0604020202090204" pitchFamily="34" charset="0"/>
              <a:buNone/>
            </a:pPr>
            <a:endParaRPr lang="zh-CN" altLang="en-US"/>
          </a:p>
          <a:p>
            <a:r>
              <a:rPr lang="zh-CN" altLang="en-US">
                <a:solidFill>
                  <a:srgbClr val="215FC3"/>
                </a:solidFill>
                <a:latin typeface="微软雅黑" charset="-122"/>
                <a:ea typeface="微软雅黑" charset="-122"/>
                <a:cs typeface="微软雅黑" charset="-122"/>
              </a:rPr>
              <a:t>蒙特卡洛法：</a:t>
            </a:r>
          </a:p>
          <a:p>
            <a:r>
              <a:rPr lang="zh-CN" altLang="en-US" dirty="0">
                <a:latin typeface="微软雅黑" charset="-122"/>
                <a:ea typeface="微软雅黑" charset="-122"/>
                <a:cs typeface="微软雅黑" charset="-122"/>
                <a:sym typeface="+mn-ea"/>
              </a:rPr>
              <a:t>蒙特卡洛法以概率统计为理论基础，是基于随机数的无模型数值计算方法</a:t>
            </a:r>
            <a:endParaRPr lang="zh-CN" altLang="en-US">
              <a:latin typeface="微软雅黑" charset="-122"/>
              <a:ea typeface="微软雅黑" charset="-122"/>
              <a:cs typeface="微软雅黑" charset="-122"/>
            </a:endParaRPr>
          </a:p>
          <a:p>
            <a:endParaRPr lang="zh-CN" altLang="en-US" sz="1400" dirty="0">
              <a:latin typeface="微软雅黑" charset="-122"/>
              <a:ea typeface="微软雅黑" charset="-122"/>
              <a:sym typeface="+mn-ea"/>
            </a:endParaRPr>
          </a:p>
          <a:p>
            <a:r>
              <a:rPr lang="zh-CN" altLang="en-US" sz="1400" dirty="0">
                <a:latin typeface="微软雅黑" charset="-122"/>
                <a:ea typeface="微软雅黑" charset="-122"/>
                <a:sym typeface="+mn-ea"/>
              </a:rPr>
              <a:t>根据完整交互序列结果估计最优策略，最常见的两种实现形式：投点法、平均值法</a:t>
            </a:r>
          </a:p>
          <a:p>
            <a:r>
              <a:rPr lang="zh-CN" altLang="en-US" sz="1400">
                <a:latin typeface="微软雅黑" charset="-122"/>
                <a:ea typeface="微软雅黑" charset="-122"/>
                <a:cs typeface="微软雅黑" charset="-122"/>
              </a:rPr>
              <a:t>理论基础：</a:t>
            </a:r>
            <a:r>
              <a:rPr lang="zh-CN" altLang="en-US" sz="1400" b="1" dirty="0">
                <a:latin typeface="微软雅黑" charset="-122"/>
                <a:ea typeface="微软雅黑" charset="-122"/>
                <a:cs typeface="微软雅黑" charset="-122"/>
                <a:sym typeface="+mn-ea"/>
              </a:rPr>
              <a:t>（博雷尔）强大数定律</a:t>
            </a:r>
            <a:endParaRPr lang="en-US" altLang="zh-CN" sz="1400" b="1" dirty="0">
              <a:latin typeface="微软雅黑" charset="-122"/>
              <a:ea typeface="微软雅黑" charset="-122"/>
              <a:cs typeface="微软雅黑" charset="-122"/>
            </a:endParaRPr>
          </a:p>
          <a:p>
            <a:r>
              <a:rPr lang="zh-CN" altLang="en-US" sz="1400" dirty="0">
                <a:latin typeface="微软雅黑" charset="-122"/>
                <a:ea typeface="微软雅黑" charset="-122"/>
                <a:cs typeface="微软雅黑" charset="-122"/>
                <a:sym typeface="+mn-ea"/>
              </a:rPr>
              <a:t>设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是事件</a:t>
            </a:r>
            <a:r>
              <a:rPr lang="en-US" altLang="zh-CN" sz="1400" dirty="0">
                <a:latin typeface="微软雅黑" charset="-122"/>
                <a:ea typeface="微软雅黑" charset="-122"/>
                <a:cs typeface="微软雅黑" charset="-122"/>
                <a:sym typeface="+mn-ea"/>
              </a:rPr>
              <a:t> </a:t>
            </a:r>
            <a:r>
              <a:rPr lang="en-US" sz="1400" dirty="0">
                <a:latin typeface="微软雅黑" charset="-122"/>
                <a:ea typeface="微软雅黑" charset="-122"/>
                <a:cs typeface="微软雅黑" charset="-122"/>
                <a:sym typeface="+mn-ea"/>
              </a:rPr>
              <a:t>A </a:t>
            </a:r>
            <a:r>
              <a:rPr lang="zh-CN" altLang="en-US" sz="1400" dirty="0">
                <a:latin typeface="微软雅黑" charset="-122"/>
                <a:ea typeface="微软雅黑" charset="-122"/>
                <a:cs typeface="微软雅黑" charset="-122"/>
                <a:sym typeface="+mn-ea"/>
              </a:rPr>
              <a:t>在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次独立试验中的出现次数，</a:t>
            </a:r>
            <a:r>
              <a:rPr lang="en-US" sz="1400" dirty="0">
                <a:latin typeface="微软雅黑" charset="-122"/>
                <a:ea typeface="微软雅黑" charset="-122"/>
                <a:cs typeface="微软雅黑" charset="-122"/>
                <a:sym typeface="+mn-ea"/>
              </a:rPr>
              <a:t>p </a:t>
            </a:r>
            <a:r>
              <a:rPr lang="zh-CN" altLang="en-US" sz="1400" dirty="0">
                <a:latin typeface="微软雅黑" charset="-122"/>
                <a:ea typeface="微软雅黑" charset="-122"/>
                <a:cs typeface="微软雅黑" charset="-122"/>
                <a:sym typeface="+mn-ea"/>
              </a:rPr>
              <a:t>是每次试验中事件 </a:t>
            </a:r>
            <a:r>
              <a:rPr lang="en-US" sz="1400" dirty="0">
                <a:latin typeface="微软雅黑" charset="-122"/>
                <a:ea typeface="微软雅黑" charset="-122"/>
                <a:cs typeface="微软雅黑" charset="-122"/>
                <a:sym typeface="+mn-ea"/>
              </a:rPr>
              <a:t>A </a:t>
            </a:r>
            <a:r>
              <a:rPr lang="zh-CN" altLang="en-US" sz="1400" dirty="0">
                <a:latin typeface="微软雅黑" charset="-122"/>
                <a:ea typeface="微软雅黑" charset="-122"/>
                <a:cs typeface="微软雅黑" charset="-122"/>
                <a:sym typeface="+mn-ea"/>
              </a:rPr>
              <a:t>出现的概率，则当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时，</a:t>
            </a:r>
            <a:endParaRPr lang="zh-CN" altLang="en-US" sz="1400">
              <a:latin typeface="微软雅黑" charset="-122"/>
              <a:ea typeface="微软雅黑" charset="-122"/>
              <a:cs typeface="微软雅黑" charset="-122"/>
            </a:endParaRPr>
          </a:p>
          <a:p>
            <a:endParaRPr lang="zh-CN" altLang="en-US">
              <a:solidFill>
                <a:srgbClr val="215FC3"/>
              </a:solidFill>
              <a:latin typeface="微软雅黑" charset="-122"/>
              <a:ea typeface="微软雅黑" charset="-122"/>
              <a:cs typeface="微软雅黑" charset="-122"/>
            </a:endParaRPr>
          </a:p>
          <a:p>
            <a:endParaRPr lang="zh-CN" altLang="en-US">
              <a:solidFill>
                <a:srgbClr val="215FC3"/>
              </a:solidFill>
              <a:latin typeface="微软雅黑" charset="-122"/>
              <a:ea typeface="微软雅黑" charset="-122"/>
              <a:cs typeface="微软雅黑" charset="-122"/>
            </a:endParaRPr>
          </a:p>
          <a:p>
            <a:r>
              <a:rPr lang="zh-CN" altLang="en-US">
                <a:solidFill>
                  <a:srgbClr val="215FC3"/>
                </a:solidFill>
                <a:latin typeface="微软雅黑" charset="-122"/>
                <a:ea typeface="微软雅黑" charset="-122"/>
                <a:cs typeface="微软雅黑" charset="-122"/>
              </a:rPr>
              <a:t>时序差分法：</a:t>
            </a:r>
          </a:p>
          <a:p>
            <a:r>
              <a:rPr lang="zh-CN" altLang="en-US" dirty="0">
                <a:latin typeface="微软雅黑" charset="-122"/>
                <a:ea typeface="微软雅黑" charset="-122"/>
                <a:cs typeface="微软雅黑" charset="-122"/>
                <a:sym typeface="+mn-ea"/>
              </a:rPr>
              <a:t>时序差分法</a:t>
            </a:r>
            <a:r>
              <a:rPr lang="en-US" altLang="zh-CN" dirty="0">
                <a:latin typeface="微软雅黑" charset="-122"/>
                <a:ea typeface="微软雅黑" charset="-122"/>
                <a:cs typeface="微软雅黑" charset="-122"/>
                <a:sym typeface="+mn-ea"/>
              </a:rPr>
              <a:t>(TD)/Sarsa </a:t>
            </a:r>
            <a:r>
              <a:rPr lang="zh-CN" altLang="en-US" dirty="0">
                <a:latin typeface="微软雅黑" charset="-122"/>
                <a:ea typeface="微软雅黑" charset="-122"/>
                <a:cs typeface="微软雅黑" charset="-122"/>
                <a:sym typeface="+mn-ea"/>
              </a:rPr>
              <a:t>延续了蒙特卡洛法的无模型求解思想和动态规划法中的 </a:t>
            </a:r>
            <a:r>
              <a:rPr lang="en-US" altLang="zh-CN" dirty="0">
                <a:latin typeface="微软雅黑" charset="-122"/>
                <a:ea typeface="微软雅黑" charset="-122"/>
                <a:cs typeface="微软雅黑" charset="-122"/>
                <a:sym typeface="+mn-ea"/>
              </a:rPr>
              <a:t>Bootstrapping </a:t>
            </a:r>
            <a:r>
              <a:rPr lang="zh-CN" altLang="en-US" dirty="0">
                <a:latin typeface="微软雅黑" charset="-122"/>
                <a:ea typeface="微软雅黑" charset="-122"/>
                <a:cs typeface="微软雅黑" charset="-122"/>
                <a:sym typeface="+mn-ea"/>
              </a:rPr>
              <a:t>思想</a:t>
            </a:r>
          </a:p>
          <a:p>
            <a:endParaRPr lang="zh-CN" altLang="en-US" sz="1400">
              <a:latin typeface="微软雅黑" charset="-122"/>
              <a:ea typeface="微软雅黑" charset="-122"/>
              <a:cs typeface="微软雅黑" charset="-122"/>
            </a:endParaRPr>
          </a:p>
          <a:p>
            <a:r>
              <a:rPr lang="zh-CN" altLang="en-US" sz="1400">
                <a:latin typeface="微软雅黑" charset="-122"/>
                <a:ea typeface="微软雅黑" charset="-122"/>
                <a:cs typeface="微软雅黑" charset="-122"/>
              </a:rPr>
              <a:t>在进行值估计时</a:t>
            </a:r>
            <a:r>
              <a:rPr lang="zh-CN" altLang="en-US" sz="1400" dirty="0">
                <a:latin typeface="微软雅黑" charset="-122"/>
                <a:ea typeface="微软雅黑" charset="-122"/>
                <a:sym typeface="+mn-ea"/>
              </a:rPr>
              <a:t>对当前即时奖励与下一个状态的折现值之和的采样值求平均，无需等待完整序列结束：</a:t>
            </a:r>
            <a:endParaRPr lang="zh-CN" altLang="en-US" sz="1400">
              <a:latin typeface="微软雅黑" charset="-122"/>
              <a:ea typeface="微软雅黑" charset="-122"/>
              <a:cs typeface="微软雅黑" charset="-122"/>
            </a:endParaRPr>
          </a:p>
        </p:txBody>
      </p:sp>
      <p:pic>
        <p:nvPicPr>
          <p:cNvPr id="3074" name="Picture 2"/>
          <p:cNvPicPr>
            <a:picLocks noChangeAspect="1" noChangeArrowheads="1"/>
          </p:cNvPicPr>
          <p:nvPr/>
        </p:nvPicPr>
        <p:blipFill>
          <a:blip r:embed="rId2"/>
          <a:srcRect/>
          <a:stretch>
            <a:fillRect/>
          </a:stretch>
        </p:blipFill>
        <p:spPr bwMode="auto">
          <a:xfrm>
            <a:off x="704215" y="4341495"/>
            <a:ext cx="1628140" cy="363220"/>
          </a:xfrm>
          <a:prstGeom prst="rect">
            <a:avLst/>
          </a:prstGeom>
          <a:noFill/>
          <a:ln w="9525">
            <a:noFill/>
            <a:miter lim="800000"/>
            <a:headEnd/>
            <a:tailEnd/>
          </a:ln>
          <a:effectLst/>
        </p:spPr>
      </p:pic>
      <p:pic>
        <p:nvPicPr>
          <p:cNvPr id="5" name="图片 4"/>
          <p:cNvPicPr>
            <a:picLocks noChangeAspect="1"/>
          </p:cNvPicPr>
          <p:nvPr/>
        </p:nvPicPr>
        <p:blipFill>
          <a:blip r:embed="rId3"/>
          <a:stretch>
            <a:fillRect/>
          </a:stretch>
        </p:blipFill>
        <p:spPr>
          <a:xfrm>
            <a:off x="734695" y="6085205"/>
            <a:ext cx="2118360" cy="328295"/>
          </a:xfrm>
          <a:prstGeom prst="rect">
            <a:avLst/>
          </a:prstGeom>
        </p:spPr>
      </p:pic>
      <p:pic>
        <p:nvPicPr>
          <p:cNvPr id="7" name="图片 6"/>
          <p:cNvPicPr>
            <a:picLocks noChangeAspect="1"/>
          </p:cNvPicPr>
          <p:nvPr/>
        </p:nvPicPr>
        <p:blipFill>
          <a:blip r:embed="rId4"/>
          <a:stretch>
            <a:fillRect/>
          </a:stretch>
        </p:blipFill>
        <p:spPr>
          <a:xfrm>
            <a:off x="2841625" y="6159500"/>
            <a:ext cx="2888615" cy="249555"/>
          </a:xfrm>
          <a:prstGeom prst="rect">
            <a:avLst/>
          </a:prstGeom>
        </p:spPr>
      </p:pic>
      <p:pic>
        <p:nvPicPr>
          <p:cNvPr id="6" name="图片 5"/>
          <p:cNvPicPr>
            <a:picLocks noChangeAspect="1"/>
          </p:cNvPicPr>
          <p:nvPr/>
        </p:nvPicPr>
        <p:blipFill>
          <a:blip r:embed="rId5"/>
          <a:stretch>
            <a:fillRect/>
          </a:stretch>
        </p:blipFill>
        <p:spPr>
          <a:xfrm>
            <a:off x="8645525" y="785495"/>
            <a:ext cx="3192145" cy="1708785"/>
          </a:xfrm>
          <a:prstGeom prst="rect">
            <a:avLst/>
          </a:prstGeom>
        </p:spPr>
      </p:pic>
      <p:pic>
        <p:nvPicPr>
          <p:cNvPr id="8" name="图片 7"/>
          <p:cNvPicPr>
            <a:picLocks noChangeAspect="1"/>
          </p:cNvPicPr>
          <p:nvPr/>
        </p:nvPicPr>
        <p:blipFill>
          <a:blip r:embed="rId6"/>
          <a:stretch>
            <a:fillRect/>
          </a:stretch>
        </p:blipFill>
        <p:spPr>
          <a:xfrm>
            <a:off x="8740775" y="2466975"/>
            <a:ext cx="3032760" cy="2004695"/>
          </a:xfrm>
          <a:prstGeom prst="rect">
            <a:avLst/>
          </a:prstGeom>
        </p:spPr>
      </p:pic>
      <p:pic>
        <p:nvPicPr>
          <p:cNvPr id="9" name="图片 8"/>
          <p:cNvPicPr>
            <a:picLocks noChangeAspect="1"/>
          </p:cNvPicPr>
          <p:nvPr/>
        </p:nvPicPr>
        <p:blipFill>
          <a:blip r:embed="rId7"/>
          <a:stretch>
            <a:fillRect/>
          </a:stretch>
        </p:blipFill>
        <p:spPr>
          <a:xfrm>
            <a:off x="8775065" y="4559935"/>
            <a:ext cx="3008630" cy="1748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异策略学习</a:t>
            </a:r>
          </a:p>
        </p:txBody>
      </p:sp>
      <p:sp>
        <p:nvSpPr>
          <p:cNvPr id="6" name="文本框 5"/>
          <p:cNvSpPr txBox="1"/>
          <p:nvPr/>
        </p:nvSpPr>
        <p:spPr>
          <a:xfrm>
            <a:off x="474345" y="1252220"/>
            <a:ext cx="11487785" cy="5631180"/>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latin typeface="微软雅黑" charset="-122"/>
                <a:ea typeface="微软雅黑" charset="-122"/>
                <a:cs typeface="微软雅黑" charset="-122"/>
                <a:sym typeface="+mn-ea"/>
              </a:rPr>
              <a:t>强化学习在与环境互动的过程中学习，然而现实世界中直接与真实环境互动成本高，安全风险大，通常使用</a:t>
            </a:r>
            <a:r>
              <a:rPr lang="zh-CN" altLang="en-US" sz="2000" b="1" dirty="0">
                <a:solidFill>
                  <a:srgbClr val="215FC3"/>
                </a:solidFill>
                <a:latin typeface="微软雅黑" charset="-122"/>
                <a:ea typeface="微软雅黑" charset="-122"/>
                <a:cs typeface="微软雅黑" charset="-122"/>
                <a:sym typeface="+mn-ea"/>
              </a:rPr>
              <a:t>异策略学习</a:t>
            </a:r>
            <a:r>
              <a:rPr lang="zh-CN" altLang="en-US" sz="2000" dirty="0">
                <a:latin typeface="微软雅黑" charset="-122"/>
                <a:ea typeface="微软雅黑" charset="-122"/>
                <a:cs typeface="微软雅黑" charset="-122"/>
                <a:sym typeface="+mn-ea"/>
              </a:rPr>
              <a:t>解决这个问题。</a:t>
            </a:r>
          </a:p>
          <a:p>
            <a:pPr marL="342900" indent="-342900">
              <a:buFont typeface="Wingdings" panose="05000000000000000000" charset="0"/>
              <a:buChar char="Ø"/>
            </a:pPr>
            <a:endParaRPr lang="zh-CN" altLang="en-US" sz="2000" dirty="0">
              <a:latin typeface="微软雅黑" charset="-122"/>
              <a:ea typeface="微软雅黑" charset="-122"/>
              <a:cs typeface="微软雅黑" charset="-122"/>
              <a:sym typeface="+mn-ea"/>
            </a:endParaRPr>
          </a:p>
          <a:p>
            <a:r>
              <a:rPr lang="zh-CN" altLang="en-US" sz="2000" dirty="0">
                <a:solidFill>
                  <a:srgbClr val="215FC3"/>
                </a:solidFill>
                <a:latin typeface="微软雅黑" charset="-122"/>
                <a:ea typeface="微软雅黑" charset="-122"/>
                <a:cs typeface="微软雅黑" charset="-122"/>
                <a:sym typeface="+mn-ea"/>
              </a:rPr>
              <a:t>定义：</a:t>
            </a:r>
          </a:p>
          <a:p>
            <a:pPr indent="0">
              <a:buFont typeface="Arial" panose="020B0604020202090204" pitchFamily="34" charset="0"/>
              <a:buNone/>
            </a:pPr>
            <a:r>
              <a:rPr lang="zh-CN" altLang="en-US" sz="2000" dirty="0">
                <a:latin typeface="微软雅黑" charset="-122"/>
                <a:ea typeface="微软雅黑" charset="-122"/>
                <a:cs typeface="微软雅黑" charset="-122"/>
                <a:sym typeface="+mn-ea"/>
              </a:rPr>
              <a:t>若行动遵循的策略和被评估的目标策略是不同的策略，则称为异策略学习（</a:t>
            </a:r>
            <a:r>
              <a:rPr lang="en-US" sz="2000" dirty="0">
                <a:latin typeface="微软雅黑" charset="-122"/>
                <a:ea typeface="微软雅黑" charset="-122"/>
                <a:cs typeface="微软雅黑" charset="-122"/>
                <a:sym typeface="+mn-ea"/>
              </a:rPr>
              <a:t>Off-policy Learning）</a:t>
            </a:r>
            <a:r>
              <a:rPr lang="zh-CN" altLang="en-US" sz="2000" dirty="0">
                <a:latin typeface="微软雅黑" charset="-122"/>
                <a:ea typeface="微软雅黑" charset="-122"/>
                <a:cs typeface="微软雅黑" charset="-122"/>
                <a:sym typeface="+mn-ea"/>
              </a:rPr>
              <a:t>。</a:t>
            </a:r>
            <a:endParaRPr lang="en-US" altLang="zh-CN" sz="2000" dirty="0">
              <a:latin typeface="微软雅黑" charset="-122"/>
              <a:ea typeface="微软雅黑" charset="-122"/>
              <a:cs typeface="微软雅黑" charset="-122"/>
            </a:endParaRPr>
          </a:p>
          <a:p>
            <a:r>
              <a:rPr lang="zh-CN" altLang="en-US" sz="2000" dirty="0">
                <a:latin typeface="微软雅黑" charset="-122"/>
                <a:ea typeface="微软雅黑" charset="-122"/>
                <a:cs typeface="微软雅黑" charset="-122"/>
                <a:sym typeface="+mn-ea"/>
              </a:rPr>
              <a:t>在异策略学习中，我们对</a:t>
            </a:r>
            <a:r>
              <a:rPr lang="zh-CN" altLang="en-US" sz="2000" dirty="0">
                <a:solidFill>
                  <a:srgbClr val="215FC3"/>
                </a:solidFill>
                <a:latin typeface="微软雅黑" charset="-122"/>
                <a:ea typeface="微软雅黑" charset="-122"/>
                <a:cs typeface="微软雅黑" charset="-122"/>
                <a:sym typeface="+mn-ea"/>
              </a:rPr>
              <a:t>目标策略</a:t>
            </a:r>
            <a:r>
              <a:rPr lang="zh-CN" altLang="en-US" sz="2000" dirty="0">
                <a:latin typeface="微软雅黑" charset="-122"/>
                <a:ea typeface="微软雅黑" charset="-122"/>
                <a:cs typeface="微软雅黑" charset="-122"/>
                <a:sym typeface="+mn-ea"/>
              </a:rPr>
              <a:t>的评估是基于</a:t>
            </a:r>
            <a:r>
              <a:rPr lang="zh-CN" altLang="en-US" sz="2000" dirty="0">
                <a:solidFill>
                  <a:srgbClr val="215FC3"/>
                </a:solidFill>
                <a:latin typeface="微软雅黑" charset="-122"/>
                <a:ea typeface="微软雅黑" charset="-122"/>
                <a:cs typeface="微软雅黑" charset="-122"/>
                <a:sym typeface="+mn-ea"/>
              </a:rPr>
              <a:t>行动策略</a:t>
            </a:r>
            <a:r>
              <a:rPr lang="zh-CN" altLang="en-US" sz="2000" dirty="0">
                <a:latin typeface="微软雅黑" charset="-122"/>
                <a:ea typeface="微软雅黑" charset="-122"/>
                <a:cs typeface="微软雅黑" charset="-122"/>
                <a:sym typeface="+mn-ea"/>
              </a:rPr>
              <a:t>所产生的交互数据进行的。</a:t>
            </a:r>
          </a:p>
          <a:p>
            <a:endParaRPr lang="zh-CN" altLang="en-US" sz="2000" dirty="0">
              <a:latin typeface="微软雅黑" charset="-122"/>
              <a:ea typeface="微软雅黑" charset="-122"/>
              <a:cs typeface="微软雅黑" charset="-122"/>
              <a:sym typeface="+mn-ea"/>
            </a:endParaRPr>
          </a:p>
          <a:p>
            <a:r>
              <a:rPr lang="zh-CN" altLang="en-US" sz="2000" dirty="0">
                <a:solidFill>
                  <a:srgbClr val="215FC3"/>
                </a:solidFill>
                <a:latin typeface="微软雅黑" charset="-122"/>
                <a:ea typeface="微软雅黑" charset="-122"/>
                <a:cs typeface="微软雅黑" charset="-122"/>
                <a:sym typeface="+mn-ea"/>
              </a:rPr>
              <a:t>理论基础：</a:t>
            </a:r>
            <a:r>
              <a:rPr lang="zh-CN" altLang="en-US" sz="2000" dirty="0">
                <a:latin typeface="微软雅黑" charset="-122"/>
                <a:ea typeface="微软雅黑" charset="-122"/>
                <a:cs typeface="微软雅黑" charset="-122"/>
                <a:sym typeface="+mn-ea"/>
              </a:rPr>
              <a:t>重要性采样</a:t>
            </a:r>
          </a:p>
          <a:p>
            <a:r>
              <a:rPr lang="zh-CN" altLang="en-US" sz="2000" dirty="0">
                <a:latin typeface="微软雅黑" charset="-122"/>
                <a:ea typeface="微软雅黑" charset="-122"/>
                <a:cs typeface="微软雅黑" charset="-122"/>
                <a:sym typeface="+mn-ea"/>
              </a:rPr>
              <a:t>示例：</a:t>
            </a:r>
          </a:p>
          <a:p>
            <a:endParaRPr lang="zh-CN" altLang="en-US" sz="2000" dirty="0">
              <a:latin typeface="微软雅黑" charset="-122"/>
              <a:ea typeface="微软雅黑" charset="-122"/>
              <a:cs typeface="微软雅黑" charset="-122"/>
              <a:sym typeface="+mn-ea"/>
            </a:endParaRPr>
          </a:p>
          <a:p>
            <a:endParaRPr lang="zh-CN" altLang="en-US" sz="2000" dirty="0">
              <a:latin typeface="微软雅黑" charset="-122"/>
              <a:ea typeface="微软雅黑" charset="-122"/>
              <a:cs typeface="微软雅黑" charset="-122"/>
              <a:sym typeface="+mn-ea"/>
            </a:endParaRPr>
          </a:p>
          <a:p>
            <a:r>
              <a:rPr lang="zh-CN" altLang="en-US" sz="2000" dirty="0">
                <a:latin typeface="微软雅黑" charset="-122"/>
                <a:ea typeface="微软雅黑" charset="-122"/>
                <a:cs typeface="微软雅黑" charset="-122"/>
                <a:sym typeface="+mn-ea"/>
              </a:rPr>
              <a:t>采用重要性采样法对函数 </a:t>
            </a:r>
            <a:r>
              <a:rPr lang="en-US" altLang="zh-CN" sz="2000" dirty="0">
                <a:latin typeface="微软雅黑" charset="-122"/>
                <a:ea typeface="微软雅黑" charset="-122"/>
                <a:cs typeface="微软雅黑" charset="-122"/>
                <a:sym typeface="+mn-ea"/>
              </a:rPr>
              <a:t>h</a:t>
            </a:r>
            <a:r>
              <a:rPr lang="zh-CN" altLang="en-US" sz="2000" dirty="0">
                <a:latin typeface="微软雅黑" charset="-122"/>
                <a:ea typeface="微软雅黑" charset="-122"/>
                <a:cs typeface="微软雅黑" charset="-122"/>
                <a:sym typeface="+mn-ea"/>
              </a:rPr>
              <a:t>(</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进行采样，为了使采样的方差小，</a:t>
            </a:r>
          </a:p>
          <a:p>
            <a:r>
              <a:rPr lang="zh-CN" altLang="en-US" sz="2000" dirty="0">
                <a:latin typeface="微软雅黑" charset="-122"/>
                <a:ea typeface="微软雅黑" charset="-122"/>
                <a:cs typeface="微软雅黑" charset="-122"/>
                <a:sym typeface="+mn-ea"/>
              </a:rPr>
              <a:t>基于 𝑝(</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设计采样策略时，应当使得采样点向 </a:t>
            </a:r>
            <a:r>
              <a:rPr lang="en-US" altLang="zh-CN" sz="2000" dirty="0">
                <a:latin typeface="微软雅黑" charset="-122"/>
                <a:ea typeface="微软雅黑" charset="-122"/>
                <a:cs typeface="微软雅黑" charset="-122"/>
                <a:sym typeface="+mn-ea"/>
              </a:rPr>
              <a:t>h</a:t>
            </a:r>
            <a:r>
              <a:rPr lang="zh-CN" altLang="en-US" sz="2000" dirty="0">
                <a:latin typeface="微软雅黑" charset="-122"/>
                <a:ea typeface="微软雅黑" charset="-122"/>
                <a:cs typeface="微软雅黑" charset="-122"/>
                <a:sym typeface="+mn-ea"/>
              </a:rPr>
              <a:t>(</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值大的地</a:t>
            </a:r>
          </a:p>
          <a:p>
            <a:r>
              <a:rPr lang="zh-CN" altLang="en-US" sz="2000" dirty="0">
                <a:latin typeface="微软雅黑" charset="-122"/>
                <a:ea typeface="微软雅黑" charset="-122"/>
                <a:cs typeface="微软雅黑" charset="-122"/>
                <a:sym typeface="+mn-ea"/>
              </a:rPr>
              <a:t>方倾斜。因此，令采样点服从均值 𝜇 = 3，标准差 𝜎 = 1 的正</a:t>
            </a:r>
          </a:p>
          <a:p>
            <a:r>
              <a:rPr lang="zh-CN" altLang="en-US" sz="2000" dirty="0">
                <a:latin typeface="微软雅黑" charset="-122"/>
                <a:ea typeface="微软雅黑" charset="-122"/>
                <a:cs typeface="微软雅黑" charset="-122"/>
                <a:sym typeface="+mn-ea"/>
              </a:rPr>
              <a:t>态分布</a:t>
            </a:r>
            <a:r>
              <a:rPr lang="en-US" altLang="zh-CN" sz="2000" dirty="0">
                <a:latin typeface="微软雅黑" charset="-122"/>
                <a:ea typeface="微软雅黑" charset="-122"/>
                <a:cs typeface="微软雅黑" charset="-122"/>
                <a:sym typeface="+mn-ea"/>
              </a:rPr>
              <a:t>q(x)</a:t>
            </a:r>
            <a:r>
              <a:rPr lang="zh-CN" altLang="en-US" sz="2000" dirty="0">
                <a:latin typeface="微软雅黑" charset="-122"/>
                <a:ea typeface="微软雅黑" charset="-122"/>
                <a:cs typeface="微软雅黑" charset="-122"/>
                <a:sym typeface="+mn-ea"/>
              </a:rPr>
              <a:t>。</a:t>
            </a:r>
          </a:p>
          <a:p>
            <a:r>
              <a:rPr lang="zh-CN" altLang="en-US" sz="2000" dirty="0">
                <a:latin typeface="微软雅黑" charset="-122"/>
                <a:ea typeface="微软雅黑" charset="-122"/>
                <a:cs typeface="微软雅黑" charset="-122"/>
                <a:sym typeface="+mn-ea"/>
              </a:rPr>
              <a:t>在异策略学习中，基于重要性采样原理，能够保证无偏估计的同</a:t>
            </a:r>
          </a:p>
          <a:p>
            <a:r>
              <a:rPr lang="zh-CN" altLang="en-US" sz="2000" dirty="0">
                <a:latin typeface="微软雅黑" charset="-122"/>
                <a:ea typeface="微软雅黑" charset="-122"/>
                <a:cs typeface="微软雅黑" charset="-122"/>
                <a:sym typeface="+mn-ea"/>
              </a:rPr>
              <a:t>时，方差也足够小。</a:t>
            </a:r>
            <a:br>
              <a:rPr lang="zh-CN" altLang="en-US" sz="2000" dirty="0">
                <a:latin typeface="微软雅黑" charset="-122"/>
                <a:ea typeface="微软雅黑" charset="-122"/>
                <a:cs typeface="微软雅黑" charset="-122"/>
                <a:sym typeface="+mn-ea"/>
              </a:rPr>
            </a:br>
            <a:endParaRPr lang="zh-CN" altLang="en-US" sz="2000" dirty="0">
              <a:latin typeface="微软雅黑" charset="-122"/>
              <a:ea typeface="微软雅黑" charset="-122"/>
              <a:cs typeface="微软雅黑" charset="-122"/>
              <a:sym typeface="+mn-ea"/>
            </a:endParaRPr>
          </a:p>
        </p:txBody>
      </p:sp>
      <p:pic>
        <p:nvPicPr>
          <p:cNvPr id="7" name="图片 6"/>
          <p:cNvPicPr>
            <a:picLocks noChangeAspect="1"/>
          </p:cNvPicPr>
          <p:nvPr/>
        </p:nvPicPr>
        <p:blipFill>
          <a:blip r:embed="rId2"/>
          <a:stretch>
            <a:fillRect/>
          </a:stretch>
        </p:blipFill>
        <p:spPr>
          <a:xfrm>
            <a:off x="7802245" y="3550920"/>
            <a:ext cx="4255135" cy="2759710"/>
          </a:xfrm>
          <a:prstGeom prst="rect">
            <a:avLst/>
          </a:prstGeom>
        </p:spPr>
      </p:pic>
      <p:pic>
        <p:nvPicPr>
          <p:cNvPr id="8" name="图片 7"/>
          <p:cNvPicPr>
            <a:picLocks noChangeAspect="1"/>
          </p:cNvPicPr>
          <p:nvPr/>
        </p:nvPicPr>
        <p:blipFill>
          <a:blip r:embed="rId3"/>
          <a:stretch>
            <a:fillRect/>
          </a:stretch>
        </p:blipFill>
        <p:spPr>
          <a:xfrm>
            <a:off x="521970" y="4170680"/>
            <a:ext cx="2132330" cy="388620"/>
          </a:xfrm>
          <a:prstGeom prst="rect">
            <a:avLst/>
          </a:prstGeom>
        </p:spPr>
      </p:pic>
      <p:pic>
        <p:nvPicPr>
          <p:cNvPr id="9" name="图片 8"/>
          <p:cNvPicPr>
            <a:picLocks noChangeAspect="1"/>
          </p:cNvPicPr>
          <p:nvPr/>
        </p:nvPicPr>
        <p:blipFill>
          <a:blip r:embed="rId4"/>
          <a:stretch>
            <a:fillRect/>
          </a:stretch>
        </p:blipFill>
        <p:spPr>
          <a:xfrm>
            <a:off x="2806700" y="4178935"/>
            <a:ext cx="2943225" cy="357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策略梯度法</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13</a:t>
            </a:fld>
            <a:endParaRPr kumimoji="1" lang="zh-CN" altLang="en-US" dirty="0"/>
          </a:p>
        </p:txBody>
      </p:sp>
      <p:sp>
        <p:nvSpPr>
          <p:cNvPr id="3" name="文本框 2"/>
          <p:cNvSpPr txBox="1"/>
          <p:nvPr/>
        </p:nvSpPr>
        <p:spPr>
          <a:xfrm>
            <a:off x="474345" y="1108710"/>
            <a:ext cx="11003280" cy="4941570"/>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策略梯度法是基于策略的（</a:t>
            </a:r>
            <a:r>
              <a:rPr lang="en-US" dirty="0">
                <a:latin typeface="微软雅黑" charset="-122"/>
                <a:ea typeface="微软雅黑" charset="-122"/>
                <a:cs typeface="微软雅黑" charset="-122"/>
                <a:sym typeface="+mn-ea"/>
              </a:rPr>
              <a:t>Policy-based）</a:t>
            </a:r>
            <a:r>
              <a:rPr lang="zh-CN" altLang="en-US" dirty="0">
                <a:latin typeface="微软雅黑" charset="-122"/>
                <a:ea typeface="微软雅黑" charset="-122"/>
                <a:cs typeface="微软雅黑" charset="-122"/>
                <a:sym typeface="+mn-ea"/>
              </a:rPr>
              <a:t>强化学习方法。</a:t>
            </a:r>
            <a:endParaRPr lang="en-US" altLang="zh-CN" dirty="0">
              <a:latin typeface="微软雅黑" charset="-122"/>
              <a:ea typeface="微软雅黑" charset="-122"/>
              <a:cs typeface="微软雅黑" charset="-122"/>
            </a:endParaRPr>
          </a:p>
          <a:p>
            <a:pPr marL="285750" indent="-285750">
              <a:buFont typeface="Arial" panose="020B0604020202090204" pitchFamily="34" charset="0"/>
              <a:buChar char="•"/>
            </a:pPr>
            <a:r>
              <a:rPr lang="zh-CN" altLang="en-US" sz="1600" dirty="0">
                <a:latin typeface="微软雅黑" charset="-122"/>
                <a:ea typeface="微软雅黑" charset="-122"/>
                <a:cs typeface="微软雅黑" charset="-122"/>
                <a:sym typeface="+mn-ea"/>
              </a:rPr>
              <a:t>策略梯度法通过学习</a:t>
            </a:r>
            <a:r>
              <a:rPr lang="zh-CN" altLang="en-US" sz="1600" b="1" dirty="0">
                <a:latin typeface="微软雅黑" charset="-122"/>
                <a:ea typeface="微软雅黑" charset="-122"/>
                <a:cs typeface="微软雅黑" charset="-122"/>
                <a:sym typeface="+mn-ea"/>
              </a:rPr>
              <a:t>参数化策略</a:t>
            </a:r>
            <a:r>
              <a:rPr lang="zh-CN" altLang="en-US" sz="1600" dirty="0">
                <a:latin typeface="微软雅黑" charset="-122"/>
                <a:ea typeface="微软雅黑" charset="-122"/>
                <a:cs typeface="微软雅黑" charset="-122"/>
                <a:sym typeface="+mn-ea"/>
              </a:rPr>
              <a:t>（</a:t>
            </a:r>
            <a:r>
              <a:rPr lang="en-US" altLang="zh-CN" sz="1600" dirty="0">
                <a:latin typeface="微软雅黑" charset="-122"/>
                <a:ea typeface="微软雅黑" charset="-122"/>
                <a:cs typeface="微软雅黑" charset="-122"/>
                <a:sym typeface="+mn-ea"/>
              </a:rPr>
              <a:t>Parameterized Policy</a:t>
            </a:r>
            <a:r>
              <a:rPr lang="zh-CN" altLang="en-US" sz="1600" dirty="0">
                <a:latin typeface="微软雅黑" charset="-122"/>
                <a:ea typeface="微软雅黑" charset="-122"/>
                <a:cs typeface="微软雅黑" charset="-122"/>
                <a:sym typeface="+mn-ea"/>
              </a:rPr>
              <a:t>）而非状态</a:t>
            </a:r>
            <a:r>
              <a:rPr lang="en-US" altLang="zh-CN" sz="1600" dirty="0">
                <a:latin typeface="微软雅黑" charset="-122"/>
                <a:ea typeface="微软雅黑" charset="-122"/>
                <a:cs typeface="微软雅黑" charset="-122"/>
                <a:sym typeface="+mn-ea"/>
              </a:rPr>
              <a:t>-</a:t>
            </a:r>
            <a:r>
              <a:rPr lang="zh-CN" altLang="en-US" sz="1600" dirty="0">
                <a:latin typeface="微软雅黑" charset="-122"/>
                <a:ea typeface="微软雅黑" charset="-122"/>
                <a:cs typeface="微软雅黑" charset="-122"/>
                <a:sym typeface="+mn-ea"/>
              </a:rPr>
              <a:t>行动值函数来选择行动 </a:t>
            </a:r>
            <a:r>
              <a:rPr lang="en-US" altLang="zh-CN" sz="1600" dirty="0">
                <a:latin typeface="微软雅黑" charset="-122"/>
                <a:ea typeface="微软雅黑" charset="-122"/>
                <a:cs typeface="微软雅黑" charset="-122"/>
                <a:sym typeface="+mn-ea"/>
              </a:rPr>
              <a:t>a</a:t>
            </a:r>
            <a:r>
              <a:rPr lang="zh-CN" altLang="en-US" sz="1600" dirty="0">
                <a:latin typeface="微软雅黑" charset="-122"/>
                <a:ea typeface="微软雅黑" charset="-122"/>
                <a:cs typeface="微软雅黑" charset="-122"/>
                <a:sym typeface="+mn-ea"/>
              </a:rPr>
              <a:t>。</a:t>
            </a:r>
          </a:p>
          <a:p>
            <a:pPr marL="285750" indent="-285750">
              <a:buFont typeface="Arial" panose="020B0604020202090204" pitchFamily="34" charset="0"/>
              <a:buChar char="•"/>
            </a:pPr>
            <a:r>
              <a:rPr lang="zh-CN" altLang="en-US" sz="1600" dirty="0">
                <a:latin typeface="微软雅黑" charset="-122"/>
                <a:ea typeface="微软雅黑" charset="-122"/>
                <a:cs typeface="微软雅黑" charset="-122"/>
                <a:sym typeface="+mn-ea"/>
              </a:rPr>
              <a:t>策略梯度法通过学习一个策略分布来增强行动选择的随机性，达到对行动空间进行探索的目的。</a:t>
            </a:r>
          </a:p>
          <a:p>
            <a:pPr marL="285750" indent="-285750">
              <a:buFont typeface="Arial" panose="020B0604020202090204" pitchFamily="34" charset="0"/>
              <a:buChar char="•"/>
            </a:pPr>
            <a:endParaRPr lang="zh-CN" altLang="en-US">
              <a:latin typeface="微软雅黑" charset="-122"/>
              <a:ea typeface="微软雅黑" charset="-122"/>
              <a:cs typeface="微软雅黑" charset="-122"/>
            </a:endParaRPr>
          </a:p>
          <a:p>
            <a:pPr indent="0">
              <a:lnSpc>
                <a:spcPct val="110000"/>
              </a:lnSpc>
              <a:buFont typeface="Arial" panose="020B0604020202090204" pitchFamily="34" charset="0"/>
              <a:buNone/>
            </a:pPr>
            <a:r>
              <a:rPr lang="zh-CN" altLang="en-US" sz="1600" dirty="0">
                <a:latin typeface="微软雅黑" charset="-122"/>
                <a:ea typeface="微软雅黑" charset="-122"/>
                <a:cs typeface="微软雅黑" charset="-122"/>
                <a:sym typeface="+mn-ea"/>
              </a:rPr>
              <a:t>策略函数：</a:t>
            </a:r>
            <a:r>
              <a:rPr lang="en-US" altLang="zh-CN" sz="1600" dirty="0">
                <a:latin typeface="微软雅黑" charset="-122"/>
                <a:ea typeface="微软雅黑" charset="-122"/>
                <a:cs typeface="微软雅黑" charset="-122"/>
                <a:sym typeface="+mn-ea"/>
              </a:rPr>
              <a:t>                  </a:t>
            </a:r>
            <a:r>
              <a:rPr lang="zh-CN" altLang="en-US" sz="1600" dirty="0">
                <a:latin typeface="微软雅黑" charset="-122"/>
                <a:ea typeface="微软雅黑" charset="-122"/>
                <a:cs typeface="微软雅黑" charset="-122"/>
                <a:sym typeface="+mn-ea"/>
              </a:rPr>
              <a:t>在时刻 </a:t>
            </a:r>
            <a:r>
              <a:rPr lang="en-US" altLang="zh-CN" sz="1600" dirty="0">
                <a:latin typeface="微软雅黑" charset="-122"/>
                <a:ea typeface="微软雅黑" charset="-122"/>
                <a:cs typeface="微软雅黑" charset="-122"/>
                <a:sym typeface="+mn-ea"/>
              </a:rPr>
              <a:t>t </a:t>
            </a:r>
            <a:r>
              <a:rPr lang="zh-CN" altLang="en-US" sz="1600" dirty="0">
                <a:latin typeface="微软雅黑" charset="-122"/>
                <a:ea typeface="微软雅黑" charset="-122"/>
                <a:cs typeface="微软雅黑" charset="-122"/>
                <a:sym typeface="+mn-ea"/>
              </a:rPr>
              <a:t>状态 </a:t>
            </a:r>
            <a:r>
              <a:rPr lang="en-US" altLang="zh-CN" sz="1600" dirty="0">
                <a:latin typeface="微软雅黑" charset="-122"/>
                <a:ea typeface="微软雅黑" charset="-122"/>
                <a:cs typeface="微软雅黑" charset="-122"/>
                <a:sym typeface="+mn-ea"/>
              </a:rPr>
              <a:t>s </a:t>
            </a:r>
            <a:r>
              <a:rPr lang="zh-CN" altLang="en-US" sz="1600" dirty="0">
                <a:latin typeface="微软雅黑" charset="-122"/>
                <a:ea typeface="微软雅黑" charset="-122"/>
                <a:cs typeface="微软雅黑" charset="-122"/>
                <a:sym typeface="+mn-ea"/>
              </a:rPr>
              <a:t>下采取行动 </a:t>
            </a:r>
            <a:r>
              <a:rPr lang="en-US" altLang="zh-CN" sz="1600" dirty="0">
                <a:latin typeface="微软雅黑" charset="-122"/>
                <a:ea typeface="微软雅黑" charset="-122"/>
                <a:cs typeface="微软雅黑" charset="-122"/>
                <a:sym typeface="+mn-ea"/>
              </a:rPr>
              <a:t>a </a:t>
            </a:r>
            <a:r>
              <a:rPr lang="zh-CN" altLang="en-US" sz="1600" dirty="0">
                <a:latin typeface="微软雅黑" charset="-122"/>
                <a:ea typeface="微软雅黑" charset="-122"/>
                <a:cs typeface="微软雅黑" charset="-122"/>
                <a:sym typeface="+mn-ea"/>
              </a:rPr>
              <a:t>的概率</a:t>
            </a:r>
          </a:p>
          <a:p>
            <a:pPr indent="0">
              <a:lnSpc>
                <a:spcPct val="110000"/>
              </a:lnSpc>
              <a:buFont typeface="Arial" panose="020B0604020202090204" pitchFamily="34" charset="0"/>
              <a:buNone/>
            </a:pPr>
            <a:r>
              <a:rPr lang="zh-CN" altLang="en-US" sz="1600" dirty="0">
                <a:latin typeface="微软雅黑" charset="-122"/>
                <a:ea typeface="微软雅黑" charset="-122"/>
                <a:cs typeface="微软雅黑" charset="-122"/>
                <a:sym typeface="+mn-ea"/>
              </a:rPr>
              <a:t>对于任意可微分的策略             以及任意离散或连续场景下的策略性能指标函数，策略梯度均可通过下式进行计算：</a:t>
            </a:r>
          </a:p>
          <a:p>
            <a:pPr indent="0">
              <a:buFont typeface="Arial" panose="020B0604020202090204" pitchFamily="34" charset="0"/>
              <a:buNone/>
            </a:pP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endParaRPr lang="zh-CN" altLang="en-US" dirty="0">
              <a:solidFill>
                <a:srgbClr val="215FC3"/>
              </a:solidFill>
              <a:latin typeface="微软雅黑" charset="-122"/>
              <a:ea typeface="微软雅黑" charset="-122"/>
              <a:cs typeface="微软雅黑" charset="-122"/>
              <a:sym typeface="+mn-ea"/>
            </a:endParaRPr>
          </a:p>
          <a:p>
            <a:pPr indent="0">
              <a:buFont typeface="Arial" panose="020B0604020202090204" pitchFamily="34" charset="0"/>
              <a:buNone/>
            </a:pPr>
            <a:r>
              <a:rPr lang="zh-CN" altLang="en-US" dirty="0">
                <a:solidFill>
                  <a:srgbClr val="215FC3"/>
                </a:solidFill>
                <a:latin typeface="微软雅黑" charset="-122"/>
                <a:ea typeface="微软雅黑" charset="-122"/>
                <a:cs typeface="微软雅黑" charset="-122"/>
                <a:sym typeface="+mn-ea"/>
              </a:rPr>
              <a:t>蒙特卡洛策略梯度：</a:t>
            </a:r>
            <a:endParaRPr lang="en-US" altLang="zh-CN" dirty="0">
              <a:solidFill>
                <a:srgbClr val="215FC3"/>
              </a:solidFill>
              <a:latin typeface="微软雅黑" charset="-122"/>
              <a:ea typeface="微软雅黑" charset="-122"/>
              <a:cs typeface="微软雅黑" charset="-122"/>
            </a:endParaRPr>
          </a:p>
          <a:p>
            <a:pPr indent="0">
              <a:buFont typeface="Arial" panose="020B0604020202090204" pitchFamily="34" charset="0"/>
              <a:buNone/>
            </a:pPr>
            <a:endParaRPr lang="zh-CN" altLang="en-US">
              <a:latin typeface="微软雅黑" charset="-122"/>
              <a:ea typeface="微软雅黑" charset="-122"/>
              <a:cs typeface="微软雅黑" charset="-122"/>
            </a:endParaRPr>
          </a:p>
          <a:p>
            <a:pPr indent="0">
              <a:buFont typeface="Arial" panose="020B0604020202090204" pitchFamily="34" charset="0"/>
              <a:buNone/>
            </a:pPr>
            <a:endParaRPr lang="zh-CN" altLang="en-US">
              <a:latin typeface="微软雅黑" charset="-122"/>
              <a:ea typeface="微软雅黑" charset="-122"/>
              <a:cs typeface="微软雅黑" charset="-122"/>
            </a:endParaRPr>
          </a:p>
          <a:p>
            <a:pPr indent="0">
              <a:buFont typeface="Arial" panose="020B0604020202090204" pitchFamily="34" charset="0"/>
              <a:buNone/>
            </a:pPr>
            <a:r>
              <a:rPr lang="en-US" dirty="0">
                <a:solidFill>
                  <a:srgbClr val="215FC3"/>
                </a:solidFill>
                <a:latin typeface="微软雅黑" charset="-122"/>
                <a:ea typeface="微软雅黑" charset="-122"/>
                <a:cs typeface="微软雅黑" charset="-122"/>
                <a:sym typeface="+mn-ea"/>
              </a:rPr>
              <a:t>A-C </a:t>
            </a:r>
            <a:r>
              <a:rPr lang="zh-CN" altLang="en-US" dirty="0">
                <a:solidFill>
                  <a:srgbClr val="215FC3"/>
                </a:solidFill>
                <a:latin typeface="微软雅黑" charset="-122"/>
                <a:ea typeface="微软雅黑" charset="-122"/>
                <a:cs typeface="微软雅黑" charset="-122"/>
                <a:sym typeface="+mn-ea"/>
              </a:rPr>
              <a:t>法（</a:t>
            </a:r>
            <a:r>
              <a:rPr lang="en-US" dirty="0">
                <a:solidFill>
                  <a:srgbClr val="215FC3"/>
                </a:solidFill>
                <a:latin typeface="微软雅黑" charset="-122"/>
                <a:ea typeface="微软雅黑" charset="-122"/>
                <a:cs typeface="微软雅黑" charset="-122"/>
                <a:sym typeface="+mn-ea"/>
              </a:rPr>
              <a:t>Actor-Critic Methods）</a:t>
            </a:r>
            <a:r>
              <a:rPr lang="zh-CN" altLang="en-US" dirty="0">
                <a:solidFill>
                  <a:srgbClr val="215FC3"/>
                </a:solidFill>
                <a:latin typeface="微软雅黑" charset="-122"/>
                <a:ea typeface="微软雅黑" charset="-122"/>
                <a:cs typeface="微软雅黑" charset="-122"/>
                <a:sym typeface="+mn-ea"/>
              </a:rPr>
              <a:t>：</a:t>
            </a: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r>
              <a:rPr lang="zh-CN" altLang="en-US" sz="1600" dirty="0">
                <a:latin typeface="微软雅黑" charset="-122"/>
                <a:ea typeface="微软雅黑" charset="-122"/>
                <a:cs typeface="微软雅黑" charset="-122"/>
                <a:sym typeface="+mn-ea"/>
              </a:rPr>
              <a:t>同时进行策略函数学习和值函数近似的算法</a:t>
            </a:r>
          </a:p>
          <a:p>
            <a:pPr indent="0">
              <a:buFont typeface="Arial" panose="020B0604020202090204" pitchFamily="34" charset="0"/>
              <a:buNone/>
            </a:pPr>
            <a:endParaRPr lang="zh-CN" altLang="en-US">
              <a:latin typeface="微软雅黑" charset="-122"/>
              <a:ea typeface="微软雅黑" charset="-122"/>
              <a:cs typeface="微软雅黑" charset="-122"/>
            </a:endParaRPr>
          </a:p>
          <a:p>
            <a:pPr indent="0">
              <a:buFont typeface="Arial" panose="020B0604020202090204" pitchFamily="34" charset="0"/>
              <a:buNone/>
            </a:pPr>
            <a:endParaRPr lang="zh-CN" altLang="en-US">
              <a:latin typeface="微软雅黑" charset="-122"/>
              <a:ea typeface="微软雅黑" charset="-122"/>
              <a:cs typeface="微软雅黑" charset="-122"/>
            </a:endParaRPr>
          </a:p>
          <a:p>
            <a:pPr indent="0">
              <a:buFont typeface="Arial" panose="020B0604020202090204" pitchFamily="34" charset="0"/>
              <a:buNone/>
            </a:pPr>
            <a:r>
              <a:rPr lang="en-US" dirty="0">
                <a:solidFill>
                  <a:srgbClr val="215FC3"/>
                </a:solidFill>
                <a:latin typeface="微软雅黑" charset="-122"/>
                <a:ea typeface="微软雅黑" charset="-122"/>
                <a:cs typeface="微软雅黑" charset="-122"/>
                <a:sym typeface="+mn-ea"/>
              </a:rPr>
              <a:t>PPO </a:t>
            </a:r>
            <a:r>
              <a:rPr lang="zh-CN" altLang="en-US" dirty="0">
                <a:solidFill>
                  <a:srgbClr val="215FC3"/>
                </a:solidFill>
                <a:latin typeface="微软雅黑" charset="-122"/>
                <a:ea typeface="微软雅黑" charset="-122"/>
                <a:cs typeface="微软雅黑" charset="-122"/>
                <a:sym typeface="+mn-ea"/>
              </a:rPr>
              <a:t>算法（</a:t>
            </a:r>
            <a:r>
              <a:rPr lang="en-US" dirty="0">
                <a:solidFill>
                  <a:srgbClr val="215FC3"/>
                </a:solidFill>
                <a:latin typeface="微软雅黑" charset="-122"/>
                <a:ea typeface="微软雅黑" charset="-122"/>
                <a:cs typeface="微软雅黑" charset="-122"/>
                <a:sym typeface="+mn-ea"/>
              </a:rPr>
              <a:t>Proximal Policy Optimization）</a:t>
            </a:r>
            <a:r>
              <a:rPr lang="zh-CN" altLang="en-US" dirty="0">
                <a:solidFill>
                  <a:srgbClr val="215FC3"/>
                </a:solidFill>
                <a:latin typeface="微软雅黑" charset="-122"/>
                <a:ea typeface="微软雅黑" charset="-122"/>
                <a:cs typeface="微软雅黑" charset="-122"/>
                <a:sym typeface="+mn-ea"/>
              </a:rPr>
              <a:t>：</a:t>
            </a:r>
          </a:p>
          <a:p>
            <a:pPr indent="0">
              <a:buFont typeface="Arial" panose="020B0604020202090204" pitchFamily="34" charset="0"/>
              <a:buNone/>
            </a:pPr>
            <a:r>
              <a:rPr lang="zh-CN" altLang="en-US" sz="1600" dirty="0">
                <a:latin typeface="微软雅黑" charset="-122"/>
                <a:ea typeface="微软雅黑" charset="-122"/>
                <a:cs typeface="微软雅黑" charset="-122"/>
                <a:sym typeface="+mn-ea"/>
              </a:rPr>
              <a:t>基于异策略学习的策略梯度算法</a:t>
            </a:r>
          </a:p>
        </p:txBody>
      </p:sp>
      <p:pic>
        <p:nvPicPr>
          <p:cNvPr id="6" name="Picture 2"/>
          <p:cNvPicPr>
            <a:picLocks noChangeAspect="1" noChangeArrowheads="1"/>
          </p:cNvPicPr>
          <p:nvPr/>
        </p:nvPicPr>
        <p:blipFill>
          <a:blip r:embed="rId2"/>
          <a:srcRect/>
          <a:stretch>
            <a:fillRect/>
          </a:stretch>
        </p:blipFill>
        <p:spPr bwMode="auto">
          <a:xfrm>
            <a:off x="1576705" y="2174875"/>
            <a:ext cx="690245" cy="27432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2645410" y="2466340"/>
            <a:ext cx="688340" cy="273685"/>
          </a:xfrm>
          <a:prstGeom prst="rect">
            <a:avLst/>
          </a:prstGeom>
          <a:noFill/>
          <a:ln w="9525">
            <a:noFill/>
            <a:miter lim="800000"/>
            <a:headEnd/>
            <a:tailEnd/>
          </a:ln>
          <a:effectLst/>
        </p:spPr>
      </p:pic>
      <p:pic>
        <p:nvPicPr>
          <p:cNvPr id="7" name="图片 6"/>
          <p:cNvPicPr>
            <a:picLocks noChangeAspect="1"/>
          </p:cNvPicPr>
          <p:nvPr/>
        </p:nvPicPr>
        <p:blipFill>
          <a:blip r:embed="rId3"/>
          <a:stretch>
            <a:fillRect/>
          </a:stretch>
        </p:blipFill>
        <p:spPr>
          <a:xfrm>
            <a:off x="440055" y="2711450"/>
            <a:ext cx="4079240" cy="490855"/>
          </a:xfrm>
          <a:prstGeom prst="rect">
            <a:avLst/>
          </a:prstGeom>
        </p:spPr>
      </p:pic>
      <p:pic>
        <p:nvPicPr>
          <p:cNvPr id="8" name="Picture 3"/>
          <p:cNvPicPr>
            <a:picLocks noChangeAspect="1" noChangeArrowheads="1"/>
          </p:cNvPicPr>
          <p:nvPr/>
        </p:nvPicPr>
        <p:blipFill>
          <a:blip r:embed="rId4"/>
          <a:srcRect/>
          <a:stretch>
            <a:fillRect/>
          </a:stretch>
        </p:blipFill>
        <p:spPr bwMode="auto">
          <a:xfrm>
            <a:off x="2645410" y="3464560"/>
            <a:ext cx="4114165" cy="544195"/>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4519295" y="4330065"/>
            <a:ext cx="3865245" cy="8763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6"/>
          <a:srcRect/>
          <a:stretch>
            <a:fillRect/>
          </a:stretch>
        </p:blipFill>
        <p:spPr bwMode="auto">
          <a:xfrm>
            <a:off x="4095115" y="5890895"/>
            <a:ext cx="2606040" cy="524510"/>
          </a:xfrm>
          <a:prstGeom prst="rect">
            <a:avLst/>
          </a:prstGeom>
          <a:noFill/>
          <a:ln w="9525">
            <a:noFill/>
            <a:miter lim="800000"/>
            <a:headEnd/>
            <a:tailEnd/>
          </a:ln>
          <a:effectLst/>
        </p:spPr>
      </p:pic>
      <p:pic>
        <p:nvPicPr>
          <p:cNvPr id="9" name="图片 8"/>
          <p:cNvPicPr>
            <a:picLocks noChangeAspect="1"/>
          </p:cNvPicPr>
          <p:nvPr/>
        </p:nvPicPr>
        <p:blipFill>
          <a:blip r:embed="rId7"/>
          <a:stretch>
            <a:fillRect/>
          </a:stretch>
        </p:blipFill>
        <p:spPr>
          <a:xfrm>
            <a:off x="8502015" y="4665345"/>
            <a:ext cx="3546475" cy="2009140"/>
          </a:xfrm>
          <a:prstGeom prst="rect">
            <a:avLst/>
          </a:prstGeom>
        </p:spPr>
      </p:pic>
      <p:pic>
        <p:nvPicPr>
          <p:cNvPr id="9218" name="Picture 2"/>
          <p:cNvPicPr>
            <a:picLocks noChangeAspect="1" noChangeArrowheads="1"/>
          </p:cNvPicPr>
          <p:nvPr/>
        </p:nvPicPr>
        <p:blipFill>
          <a:blip r:embed="rId8"/>
          <a:srcRect/>
          <a:stretch>
            <a:fillRect/>
          </a:stretch>
        </p:blipFill>
        <p:spPr bwMode="auto">
          <a:xfrm>
            <a:off x="8502015" y="2757170"/>
            <a:ext cx="3607435" cy="1680845"/>
          </a:xfrm>
          <a:prstGeom prst="rect">
            <a:avLst/>
          </a:prstGeom>
          <a:noFill/>
          <a:ln w="9525">
            <a:noFill/>
            <a:miter lim="800000"/>
            <a:headEnd/>
            <a:tailEnd/>
          </a:ln>
          <a:effectLst/>
        </p:spPr>
      </p:pic>
      <p:sp>
        <p:nvSpPr>
          <p:cNvPr id="10" name="文本框 9"/>
          <p:cNvSpPr txBox="1"/>
          <p:nvPr/>
        </p:nvSpPr>
        <p:spPr>
          <a:xfrm>
            <a:off x="9714865" y="4438015"/>
            <a:ext cx="1762760" cy="245110"/>
          </a:xfrm>
          <a:prstGeom prst="rect">
            <a:avLst/>
          </a:prstGeom>
          <a:noFill/>
        </p:spPr>
        <p:txBody>
          <a:bodyPr wrap="square" rtlCol="0">
            <a:spAutoFit/>
          </a:bodyPr>
          <a:lstStyle/>
          <a:p>
            <a:r>
              <a:rPr lang="zh-CN" altLang="en-US" sz="1000">
                <a:latin typeface="微软雅黑" charset="-122"/>
                <a:ea typeface="微软雅黑" charset="-122"/>
              </a:rPr>
              <a:t>蒙特卡洛策略梯度流程</a:t>
            </a:r>
          </a:p>
        </p:txBody>
      </p:sp>
      <p:sp>
        <p:nvSpPr>
          <p:cNvPr id="11" name="文本框 10"/>
          <p:cNvSpPr txBox="1"/>
          <p:nvPr/>
        </p:nvSpPr>
        <p:spPr>
          <a:xfrm>
            <a:off x="9888855" y="6612890"/>
            <a:ext cx="1153795" cy="245110"/>
          </a:xfrm>
          <a:prstGeom prst="rect">
            <a:avLst/>
          </a:prstGeom>
          <a:noFill/>
        </p:spPr>
        <p:txBody>
          <a:bodyPr wrap="square" rtlCol="0">
            <a:spAutoFit/>
          </a:bodyPr>
          <a:lstStyle/>
          <a:p>
            <a:r>
              <a:rPr lang="zh-CN" altLang="en-US" sz="1000">
                <a:latin typeface="微软雅黑" charset="-122"/>
                <a:ea typeface="微软雅黑" charset="-122"/>
              </a:rPr>
              <a:t>一步</a:t>
            </a:r>
            <a:r>
              <a:rPr lang="en-US" altLang="zh-CN" sz="1000">
                <a:latin typeface="微软雅黑" charset="-122"/>
                <a:ea typeface="微软雅黑" charset="-122"/>
              </a:rPr>
              <a:t>A-C</a:t>
            </a:r>
            <a:r>
              <a:rPr lang="zh-CN" altLang="en-US" sz="1000">
                <a:latin typeface="微软雅黑" charset="-122"/>
                <a:ea typeface="微软雅黑" charset="-122"/>
              </a:rPr>
              <a:t>法流程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值函数近似法</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14</a:t>
            </a:fld>
            <a:endParaRPr kumimoji="1" lang="zh-CN" altLang="en-US" dirty="0"/>
          </a:p>
        </p:txBody>
      </p:sp>
      <p:sp>
        <p:nvSpPr>
          <p:cNvPr id="3" name="文本框 2"/>
          <p:cNvSpPr txBox="1"/>
          <p:nvPr/>
        </p:nvSpPr>
        <p:spPr>
          <a:xfrm>
            <a:off x="817245" y="1309370"/>
            <a:ext cx="9197975" cy="4076700"/>
          </a:xfrm>
          <a:prstGeom prst="rect">
            <a:avLst/>
          </a:prstGeom>
          <a:noFill/>
        </p:spPr>
        <p:txBody>
          <a:bodyPr wrap="square" rtlCol="0" anchor="t">
            <a:spAutoFit/>
          </a:bodyPr>
          <a:lstStyle/>
          <a:p>
            <a:pPr>
              <a:lnSpc>
                <a:spcPct val="120000"/>
              </a:lnSpc>
            </a:pPr>
            <a:r>
              <a:rPr lang="zh-CN" altLang="en-US" dirty="0">
                <a:latin typeface="微软雅黑" charset="-122"/>
                <a:ea typeface="微软雅黑" charset="-122"/>
                <a:cs typeface="微软雅黑" charset="-122"/>
                <a:sym typeface="+mn-ea"/>
              </a:rPr>
              <a:t>值函数近似法用一个带参数的函数            来近似表示观测到的真实值       。</a:t>
            </a:r>
          </a:p>
          <a:p>
            <a:pPr>
              <a:lnSpc>
                <a:spcPct val="120000"/>
              </a:lnSpc>
            </a:pPr>
            <a:r>
              <a:rPr lang="zh-CN" altLang="en-US">
                <a:latin typeface="微软雅黑" charset="-122"/>
                <a:ea typeface="微软雅黑" charset="-122"/>
                <a:cs typeface="微软雅黑" charset="-122"/>
              </a:rPr>
              <a:t>适用于拥有大而连续状态、行动空间的强化学习问题</a:t>
            </a:r>
          </a:p>
          <a:p>
            <a:pPr>
              <a:lnSpc>
                <a:spcPct val="120000"/>
              </a:lnSpc>
            </a:pPr>
            <a:endParaRPr lang="zh-CN" altLang="en-US">
              <a:latin typeface="微软雅黑" charset="-122"/>
              <a:ea typeface="微软雅黑" charset="-122"/>
              <a:cs typeface="微软雅黑" charset="-122"/>
            </a:endParaRPr>
          </a:p>
          <a:p>
            <a:pPr>
              <a:lnSpc>
                <a:spcPct val="120000"/>
              </a:lnSpc>
            </a:pPr>
            <a:r>
              <a:rPr lang="zh-CN" altLang="en-US" dirty="0">
                <a:latin typeface="微软雅黑" charset="-122"/>
                <a:ea typeface="微软雅黑" charset="-122"/>
                <a:cs typeface="微软雅黑" charset="-122"/>
                <a:sym typeface="+mn-ea"/>
              </a:rPr>
              <a:t>在值函数近似法的优化过程中，最重要的是求解 </a:t>
            </a:r>
            <a:r>
              <a:rPr lang="en-US" altLang="zh-CN" b="1" dirty="0">
                <a:latin typeface="微软雅黑" charset="-122"/>
                <a:ea typeface="微软雅黑" charset="-122"/>
                <a:cs typeface="微软雅黑" charset="-122"/>
                <a:sym typeface="+mn-ea"/>
              </a:rPr>
              <a:t>     </a:t>
            </a:r>
            <a:r>
              <a:rPr lang="en-US" b="1" dirty="0">
                <a:latin typeface="微软雅黑" charset="-122"/>
                <a:ea typeface="微软雅黑" charset="-122"/>
                <a:cs typeface="微软雅黑" charset="-122"/>
                <a:sym typeface="+mn-ea"/>
              </a:rPr>
              <a:t> </a:t>
            </a:r>
            <a:r>
              <a:rPr lang="zh-CN" altLang="en-US" dirty="0">
                <a:latin typeface="微软雅黑" charset="-122"/>
                <a:ea typeface="微软雅黑" charset="-122"/>
                <a:cs typeface="微软雅黑" charset="-122"/>
                <a:sym typeface="+mn-ea"/>
              </a:rPr>
              <a:t>的值。</a:t>
            </a:r>
          </a:p>
          <a:p>
            <a:pPr>
              <a:lnSpc>
                <a:spcPct val="120000"/>
              </a:lnSpc>
            </a:pPr>
            <a:endParaRPr lang="zh-CN" altLang="en-US">
              <a:latin typeface="微软雅黑" charset="-122"/>
              <a:ea typeface="微软雅黑" charset="-122"/>
              <a:cs typeface="微软雅黑" charset="-122"/>
            </a:endParaRPr>
          </a:p>
          <a:p>
            <a:pPr>
              <a:lnSpc>
                <a:spcPct val="120000"/>
              </a:lnSpc>
            </a:pPr>
            <a:endParaRPr lang="zh-CN" altLang="en-US">
              <a:latin typeface="微软雅黑" charset="-122"/>
              <a:ea typeface="微软雅黑" charset="-122"/>
              <a:cs typeface="微软雅黑" charset="-122"/>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r>
              <a:rPr lang="zh-CN" altLang="en-US" dirty="0">
                <a:solidFill>
                  <a:srgbClr val="215FC3"/>
                </a:solidFill>
                <a:latin typeface="微软雅黑" charset="-122"/>
                <a:ea typeface="微软雅黑" charset="-122"/>
                <a:cs typeface="微软雅黑" charset="-122"/>
                <a:sym typeface="+mn-ea"/>
              </a:rPr>
              <a:t>基于随机梯度下降蒙特卡洛法：</a:t>
            </a: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r>
              <a:rPr lang="zh-CN" altLang="en-US" dirty="0">
                <a:solidFill>
                  <a:srgbClr val="215FC3"/>
                </a:solidFill>
                <a:latin typeface="微软雅黑" charset="-122"/>
                <a:ea typeface="微软雅黑" charset="-122"/>
                <a:cs typeface="微软雅黑" charset="-122"/>
                <a:sym typeface="+mn-ea"/>
              </a:rPr>
              <a:t>基于半随机梯度下降 </a:t>
            </a:r>
            <a:r>
              <a:rPr lang="en-US" dirty="0">
                <a:solidFill>
                  <a:srgbClr val="215FC3"/>
                </a:solidFill>
                <a:latin typeface="微软雅黑" charset="-122"/>
                <a:ea typeface="微软雅黑" charset="-122"/>
                <a:cs typeface="微软雅黑" charset="-122"/>
                <a:sym typeface="+mn-ea"/>
              </a:rPr>
              <a:t>TD(0) </a:t>
            </a:r>
            <a:r>
              <a:rPr lang="zh-CN" altLang="en-US" dirty="0">
                <a:solidFill>
                  <a:srgbClr val="215FC3"/>
                </a:solidFill>
                <a:latin typeface="微软雅黑" charset="-122"/>
                <a:ea typeface="微软雅黑" charset="-122"/>
                <a:cs typeface="微软雅黑" charset="-122"/>
                <a:sym typeface="+mn-ea"/>
              </a:rPr>
              <a:t>法：</a:t>
            </a:r>
          </a:p>
        </p:txBody>
      </p:sp>
      <p:pic>
        <p:nvPicPr>
          <p:cNvPr id="1026" name="Picture 2"/>
          <p:cNvPicPr>
            <a:picLocks noChangeAspect="1" noChangeArrowheads="1"/>
          </p:cNvPicPr>
          <p:nvPr/>
        </p:nvPicPr>
        <p:blipFill>
          <a:blip r:embed="rId2"/>
          <a:srcRect/>
          <a:stretch>
            <a:fillRect/>
          </a:stretch>
        </p:blipFill>
        <p:spPr bwMode="auto">
          <a:xfrm>
            <a:off x="4388485" y="1408430"/>
            <a:ext cx="716280" cy="25844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939405" y="1408430"/>
            <a:ext cx="388620" cy="264795"/>
          </a:xfrm>
          <a:prstGeom prst="rect">
            <a:avLst/>
          </a:prstGeom>
          <a:noFill/>
          <a:ln w="9525">
            <a:noFill/>
            <a:miter lim="800000"/>
            <a:headEnd/>
            <a:tailEnd/>
          </a:ln>
          <a:effectLst/>
        </p:spPr>
      </p:pic>
      <p:pic>
        <p:nvPicPr>
          <p:cNvPr id="6" name="Picture 9"/>
          <p:cNvPicPr>
            <a:picLocks noChangeAspect="1" noChangeArrowheads="1"/>
          </p:cNvPicPr>
          <p:nvPr/>
        </p:nvPicPr>
        <p:blipFill>
          <a:blip r:embed="rId4"/>
          <a:srcRect/>
          <a:stretch>
            <a:fillRect/>
          </a:stretch>
        </p:blipFill>
        <p:spPr bwMode="auto">
          <a:xfrm>
            <a:off x="5764530" y="2396490"/>
            <a:ext cx="364490" cy="255270"/>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913130" y="2740660"/>
            <a:ext cx="3538855" cy="354965"/>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4164330" y="4098290"/>
            <a:ext cx="3028315" cy="379095"/>
          </a:xfrm>
          <a:prstGeom prst="rect">
            <a:avLst/>
          </a:prstGeom>
          <a:noFill/>
          <a:ln w="9525">
            <a:noFill/>
            <a:miter lim="800000"/>
            <a:headEnd/>
            <a:tailEnd/>
          </a:ln>
          <a:effectLst/>
        </p:spPr>
      </p:pic>
      <p:pic>
        <p:nvPicPr>
          <p:cNvPr id="4103" name="Picture 7"/>
          <p:cNvPicPr>
            <a:picLocks noChangeAspect="1" noChangeArrowheads="1"/>
          </p:cNvPicPr>
          <p:nvPr/>
        </p:nvPicPr>
        <p:blipFill>
          <a:blip r:embed="rId7"/>
          <a:srcRect/>
          <a:stretch>
            <a:fillRect/>
          </a:stretch>
        </p:blipFill>
        <p:spPr bwMode="auto">
          <a:xfrm>
            <a:off x="3702685" y="5529580"/>
            <a:ext cx="4236720" cy="405130"/>
          </a:xfrm>
          <a:prstGeom prst="rect">
            <a:avLst/>
          </a:prstGeom>
          <a:noFill/>
          <a:ln w="9525">
            <a:noFill/>
            <a:miter lim="800000"/>
            <a:headEnd/>
            <a:tailEnd/>
          </a:ln>
          <a:effectLst/>
        </p:spPr>
      </p:pic>
      <p:pic>
        <p:nvPicPr>
          <p:cNvPr id="5" name="图片 4"/>
          <p:cNvPicPr>
            <a:picLocks noChangeAspect="1"/>
          </p:cNvPicPr>
          <p:nvPr/>
        </p:nvPicPr>
        <p:blipFill>
          <a:blip r:embed="rId8"/>
          <a:stretch>
            <a:fillRect/>
          </a:stretch>
        </p:blipFill>
        <p:spPr>
          <a:xfrm>
            <a:off x="8820150" y="988060"/>
            <a:ext cx="3017520" cy="2101215"/>
          </a:xfrm>
          <a:prstGeom prst="rect">
            <a:avLst/>
          </a:prstGeom>
        </p:spPr>
      </p:pic>
      <p:pic>
        <p:nvPicPr>
          <p:cNvPr id="7" name="图片 6"/>
          <p:cNvPicPr>
            <a:picLocks noChangeAspect="1"/>
          </p:cNvPicPr>
          <p:nvPr/>
        </p:nvPicPr>
        <p:blipFill>
          <a:blip r:embed="rId9"/>
          <a:stretch>
            <a:fillRect/>
          </a:stretch>
        </p:blipFill>
        <p:spPr>
          <a:xfrm>
            <a:off x="8708390" y="3429000"/>
            <a:ext cx="3483610" cy="3096260"/>
          </a:xfrm>
          <a:prstGeom prst="rect">
            <a:avLst/>
          </a:prstGeom>
        </p:spPr>
      </p:pic>
      <p:sp>
        <p:nvSpPr>
          <p:cNvPr id="11" name="文本框 10"/>
          <p:cNvSpPr txBox="1"/>
          <p:nvPr/>
        </p:nvSpPr>
        <p:spPr>
          <a:xfrm>
            <a:off x="9472295" y="3089275"/>
            <a:ext cx="2146935" cy="245110"/>
          </a:xfrm>
          <a:prstGeom prst="rect">
            <a:avLst/>
          </a:prstGeom>
          <a:noFill/>
        </p:spPr>
        <p:txBody>
          <a:bodyPr wrap="square" rtlCol="0">
            <a:spAutoFit/>
          </a:bodyPr>
          <a:lstStyle/>
          <a:p>
            <a:r>
              <a:rPr lang="zh-CN" altLang="en-US" sz="1000" dirty="0">
                <a:solidFill>
                  <a:schemeClr val="tx1"/>
                </a:solidFill>
                <a:latin typeface="微软雅黑" charset="-122"/>
                <a:ea typeface="微软雅黑" charset="-122"/>
                <a:cs typeface="微软雅黑" charset="-122"/>
                <a:sym typeface="+mn-ea"/>
              </a:rPr>
              <a:t>基于随机梯度下降蒙特卡洛法</a:t>
            </a:r>
            <a:r>
              <a:rPr lang="zh-CN" altLang="en-US" sz="1000">
                <a:solidFill>
                  <a:schemeClr val="tx1"/>
                </a:solidFill>
                <a:latin typeface="微软雅黑" charset="-122"/>
                <a:ea typeface="微软雅黑" charset="-122"/>
              </a:rPr>
              <a:t>流程</a:t>
            </a:r>
          </a:p>
        </p:txBody>
      </p:sp>
      <p:sp>
        <p:nvSpPr>
          <p:cNvPr id="9" name="文本框 8"/>
          <p:cNvSpPr txBox="1"/>
          <p:nvPr/>
        </p:nvSpPr>
        <p:spPr>
          <a:xfrm>
            <a:off x="9408795" y="6619875"/>
            <a:ext cx="2146935" cy="245110"/>
          </a:xfrm>
          <a:prstGeom prst="rect">
            <a:avLst/>
          </a:prstGeom>
          <a:noFill/>
        </p:spPr>
        <p:txBody>
          <a:bodyPr wrap="square" rtlCol="0">
            <a:spAutoFit/>
          </a:bodyPr>
          <a:lstStyle/>
          <a:p>
            <a:r>
              <a:rPr lang="zh-CN" altLang="en-US" sz="1000" dirty="0">
                <a:solidFill>
                  <a:schemeClr val="tx1"/>
                </a:solidFill>
                <a:latin typeface="微软雅黑" charset="-122"/>
                <a:ea typeface="微软雅黑" charset="-122"/>
                <a:cs typeface="微软雅黑" charset="-122"/>
                <a:sym typeface="+mn-ea"/>
              </a:rPr>
              <a:t>基于半随机梯度下降 </a:t>
            </a:r>
            <a:r>
              <a:rPr lang="en-US" sz="1000" dirty="0">
                <a:solidFill>
                  <a:schemeClr val="tx1"/>
                </a:solidFill>
                <a:latin typeface="微软雅黑" charset="-122"/>
                <a:ea typeface="微软雅黑" charset="-122"/>
                <a:cs typeface="微软雅黑" charset="-122"/>
                <a:sym typeface="+mn-ea"/>
              </a:rPr>
              <a:t>TD(0) </a:t>
            </a:r>
            <a:r>
              <a:rPr lang="zh-CN" altLang="en-US" sz="1000" dirty="0">
                <a:solidFill>
                  <a:schemeClr val="tx1"/>
                </a:solidFill>
                <a:latin typeface="微软雅黑" charset="-122"/>
                <a:ea typeface="微软雅黑" charset="-122"/>
                <a:cs typeface="微软雅黑" charset="-122"/>
                <a:sym typeface="+mn-ea"/>
              </a:rPr>
              <a:t>法</a:t>
            </a:r>
            <a:r>
              <a:rPr lang="zh-CN" altLang="en-US" sz="1000">
                <a:solidFill>
                  <a:schemeClr val="tx1"/>
                </a:solidFill>
                <a:latin typeface="微软雅黑" charset="-122"/>
                <a:ea typeface="微软雅黑" charset="-122"/>
              </a:rPr>
              <a:t>流程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深度强化学习</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15</a:t>
            </a:fld>
            <a:endParaRPr kumimoji="1" lang="zh-CN" altLang="en-US" dirty="0"/>
          </a:p>
        </p:txBody>
      </p:sp>
      <p:pic>
        <p:nvPicPr>
          <p:cNvPr id="4098" name="Picture 2"/>
          <p:cNvPicPr>
            <a:picLocks noChangeAspect="1" noChangeArrowheads="1"/>
          </p:cNvPicPr>
          <p:nvPr/>
        </p:nvPicPr>
        <p:blipFill>
          <a:blip r:embed="rId2"/>
          <a:srcRect/>
          <a:stretch>
            <a:fillRect/>
          </a:stretch>
        </p:blipFill>
        <p:spPr bwMode="auto">
          <a:xfrm>
            <a:off x="6866890" y="1909445"/>
            <a:ext cx="4657090" cy="2050415"/>
          </a:xfrm>
          <a:prstGeom prst="rect">
            <a:avLst/>
          </a:prstGeom>
          <a:noFill/>
          <a:ln w="9525">
            <a:noFill/>
            <a:miter lim="800000"/>
            <a:headEnd/>
            <a:tailEnd/>
          </a:ln>
          <a:effectLst/>
        </p:spPr>
      </p:pic>
      <p:sp>
        <p:nvSpPr>
          <p:cNvPr id="3" name="文本框 2"/>
          <p:cNvSpPr txBox="1"/>
          <p:nvPr/>
        </p:nvSpPr>
        <p:spPr>
          <a:xfrm>
            <a:off x="205740" y="1986915"/>
            <a:ext cx="5756275" cy="1898015"/>
          </a:xfrm>
          <a:prstGeom prst="rect">
            <a:avLst/>
          </a:prstGeom>
          <a:noFill/>
        </p:spPr>
        <p:txBody>
          <a:bodyPr wrap="square" rtlCol="0" anchor="t">
            <a:spAutoFit/>
          </a:bodyPr>
          <a:lstStyle/>
          <a:p>
            <a:pPr>
              <a:lnSpc>
                <a:spcPct val="120000"/>
              </a:lnSpc>
            </a:pPr>
            <a:r>
              <a:rPr lang="en-US" altLang="zh-CN" dirty="0">
                <a:solidFill>
                  <a:srgbClr val="215FC3"/>
                </a:solidFill>
                <a:latin typeface="微软雅黑" charset="-122"/>
                <a:ea typeface="微软雅黑" charset="-122"/>
                <a:cs typeface="微软雅黑" charset="-122"/>
                <a:sym typeface="+mn-ea"/>
              </a:rPr>
              <a:t>DQN(</a:t>
            </a:r>
            <a:r>
              <a:rPr lang="en-US" dirty="0" err="1">
                <a:solidFill>
                  <a:srgbClr val="215FC3"/>
                </a:solidFill>
                <a:sym typeface="+mn-ea"/>
              </a:rPr>
              <a:t>Deep Q</a:t>
            </a:r>
            <a:r>
              <a:rPr lang="en-US" dirty="0">
                <a:solidFill>
                  <a:srgbClr val="215FC3"/>
                </a:solidFill>
                <a:sym typeface="+mn-ea"/>
              </a:rPr>
              <a:t>-Network)</a:t>
            </a:r>
            <a:r>
              <a:rPr lang="zh-CN" altLang="en-US" dirty="0">
                <a:solidFill>
                  <a:srgbClr val="215FC3"/>
                </a:solidFill>
                <a:latin typeface="微软雅黑" charset="-122"/>
                <a:ea typeface="微软雅黑" charset="-122"/>
                <a:cs typeface="微软雅黑" charset="-122"/>
                <a:sym typeface="+mn-ea"/>
              </a:rPr>
              <a:t>：</a:t>
            </a:r>
            <a:endParaRPr lang="en-US" altLang="zh-CN" dirty="0">
              <a:solidFill>
                <a:srgbClr val="215FC3"/>
              </a:solidFill>
              <a:latin typeface="微软雅黑" charset="-122"/>
              <a:ea typeface="微软雅黑" charset="-122"/>
              <a:cs typeface="微软雅黑" charset="-122"/>
              <a:sym typeface="+mn-ea"/>
            </a:endParaRPr>
          </a:p>
          <a:p>
            <a:pPr>
              <a:lnSpc>
                <a:spcPct val="120000"/>
              </a:lnSpc>
            </a:pPr>
            <a:endParaRPr lang="en-US" altLang="zh-CN" sz="1600" dirty="0">
              <a:latin typeface="微软雅黑" charset="-122"/>
              <a:ea typeface="微软雅黑" charset="-122"/>
              <a:cs typeface="微软雅黑" charset="-122"/>
              <a:sym typeface="+mn-ea"/>
            </a:endParaRPr>
          </a:p>
          <a:p>
            <a:pPr>
              <a:lnSpc>
                <a:spcPct val="120000"/>
              </a:lnSpc>
            </a:pP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算法利用了</a:t>
            </a:r>
            <a:r>
              <a:rPr lang="zh-CN" altLang="en-US" sz="1600" b="1" dirty="0">
                <a:latin typeface="微软雅黑" charset="-122"/>
                <a:ea typeface="微软雅黑" charset="-122"/>
                <a:cs typeface="微软雅黑" charset="-122"/>
                <a:sym typeface="+mn-ea"/>
              </a:rPr>
              <a:t>经验回放机制</a:t>
            </a:r>
            <a:r>
              <a:rPr lang="zh-CN" altLang="en-US" sz="1600" dirty="0">
                <a:latin typeface="微软雅黑" charset="-122"/>
                <a:ea typeface="微软雅黑" charset="-122"/>
                <a:cs typeface="微软雅黑" charset="-122"/>
                <a:sym typeface="+mn-ea"/>
              </a:rPr>
              <a:t>，同时也打破了经验数据之间的相关性，从而避免过拟合。</a:t>
            </a:r>
            <a:endParaRPr lang="en-US" altLang="zh-CN" sz="1600" dirty="0">
              <a:latin typeface="微软雅黑" charset="-122"/>
              <a:ea typeface="微软雅黑" charset="-122"/>
              <a:cs typeface="微软雅黑" charset="-122"/>
            </a:endParaRPr>
          </a:p>
          <a:p>
            <a:pPr>
              <a:lnSpc>
                <a:spcPct val="120000"/>
              </a:lnSpc>
            </a:pP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算法通过设定一个固定 </a:t>
            </a:r>
            <a:r>
              <a:rPr lang="en-US" altLang="zh-CN" sz="1600" b="1" dirty="0">
                <a:latin typeface="微软雅黑" charset="-122"/>
                <a:ea typeface="微软雅黑" charset="-122"/>
                <a:cs typeface="微软雅黑" charset="-122"/>
                <a:sym typeface="+mn-ea"/>
              </a:rPr>
              <a:t>Q </a:t>
            </a:r>
            <a:r>
              <a:rPr lang="zh-CN" altLang="en-US" sz="1600" b="1" dirty="0">
                <a:latin typeface="微软雅黑" charset="-122"/>
                <a:ea typeface="微软雅黑" charset="-122"/>
                <a:cs typeface="微软雅黑" charset="-122"/>
                <a:sym typeface="+mn-ea"/>
              </a:rPr>
              <a:t>目标网络</a:t>
            </a:r>
            <a:r>
              <a:rPr lang="zh-CN" altLang="en-US" sz="1600" dirty="0">
                <a:latin typeface="微软雅黑" charset="-122"/>
                <a:ea typeface="微软雅黑" charset="-122"/>
                <a:cs typeface="微软雅黑" charset="-122"/>
                <a:sym typeface="+mn-ea"/>
              </a:rPr>
              <a:t>解决了使用神经网络作为近似函数训练不收敛的问题。</a:t>
            </a:r>
            <a:endParaRPr lang="zh-CN" altLang="en-US"/>
          </a:p>
        </p:txBody>
      </p:sp>
      <p:pic>
        <p:nvPicPr>
          <p:cNvPr id="2050" name="Picture 2"/>
          <p:cNvPicPr>
            <a:picLocks noChangeAspect="1" noChangeArrowheads="1"/>
          </p:cNvPicPr>
          <p:nvPr/>
        </p:nvPicPr>
        <p:blipFill>
          <a:blip r:embed="rId3"/>
          <a:srcRect/>
          <a:stretch>
            <a:fillRect/>
          </a:stretch>
        </p:blipFill>
        <p:spPr bwMode="auto">
          <a:xfrm>
            <a:off x="6814820" y="4185920"/>
            <a:ext cx="5319395" cy="2289175"/>
          </a:xfrm>
          <a:prstGeom prst="rect">
            <a:avLst/>
          </a:prstGeom>
          <a:noFill/>
          <a:ln w="9525">
            <a:noFill/>
            <a:miter lim="800000"/>
            <a:headEnd/>
            <a:tailEnd/>
          </a:ln>
          <a:effectLst/>
        </p:spPr>
      </p:pic>
      <p:sp>
        <p:nvSpPr>
          <p:cNvPr id="5" name="文本框 4"/>
          <p:cNvSpPr txBox="1"/>
          <p:nvPr/>
        </p:nvSpPr>
        <p:spPr>
          <a:xfrm>
            <a:off x="245110" y="4335145"/>
            <a:ext cx="5761990" cy="1599565"/>
          </a:xfrm>
          <a:prstGeom prst="rect">
            <a:avLst/>
          </a:prstGeom>
          <a:noFill/>
        </p:spPr>
        <p:txBody>
          <a:bodyPr wrap="square" rtlCol="0" anchor="t">
            <a:spAutoFit/>
          </a:bodyPr>
          <a:lstStyle/>
          <a:p>
            <a:r>
              <a:rPr lang="en-US" altLang="zh-CN" dirty="0">
                <a:solidFill>
                  <a:srgbClr val="215FC3"/>
                </a:solidFill>
                <a:latin typeface="微软雅黑" charset="-122"/>
                <a:ea typeface="微软雅黑" charset="-122"/>
                <a:cs typeface="微软雅黑" charset="-122"/>
                <a:sym typeface="+mn-ea"/>
              </a:rPr>
              <a:t>DDPG (</a:t>
            </a:r>
            <a:r>
              <a:rPr lang="en-US" altLang="zh-CN" dirty="0">
                <a:solidFill>
                  <a:srgbClr val="215FC3"/>
                </a:solidFill>
                <a:latin typeface="微软雅黑" charset="-122"/>
                <a:ea typeface="微软雅黑" charset="-122"/>
                <a:sym typeface="+mn-ea"/>
              </a:rPr>
              <a:t>Deep Deterministic Policy Gradient</a:t>
            </a:r>
            <a:r>
              <a:rPr lang="en-US" altLang="zh-CN" dirty="0">
                <a:solidFill>
                  <a:srgbClr val="215FC3"/>
                </a:solidFill>
                <a:latin typeface="微软雅黑" charset="-122"/>
                <a:ea typeface="微软雅黑" charset="-122"/>
                <a:cs typeface="微软雅黑" charset="-122"/>
                <a:sym typeface="+mn-ea"/>
              </a:rPr>
              <a:t>):</a:t>
            </a:r>
            <a:endParaRPr lang="zh-CN" altLang="en-US" dirty="0">
              <a:solidFill>
                <a:srgbClr val="215FC3"/>
              </a:solidFill>
              <a:latin typeface="微软雅黑" charset="-122"/>
              <a:ea typeface="微软雅黑" charset="-122"/>
              <a:cs typeface="微软雅黑" charset="-122"/>
              <a:sym typeface="+mn-ea"/>
            </a:endParaRPr>
          </a:p>
          <a:p>
            <a:endParaRPr lang="zh-CN" altLang="en-US" sz="1600" dirty="0">
              <a:latin typeface="微软雅黑" charset="-122"/>
              <a:ea typeface="微软雅黑" charset="-122"/>
              <a:cs typeface="微软雅黑" charset="-122"/>
              <a:sym typeface="+mn-ea"/>
            </a:endParaRPr>
          </a:p>
          <a:p>
            <a:r>
              <a:rPr lang="zh-CN" altLang="en-US" sz="1600" dirty="0">
                <a:latin typeface="微软雅黑" charset="-122"/>
                <a:ea typeface="微软雅黑" charset="-122"/>
                <a:cs typeface="微软雅黑" charset="-122"/>
                <a:sym typeface="+mn-ea"/>
              </a:rPr>
              <a:t>无模型、异策略的 </a:t>
            </a:r>
            <a:r>
              <a:rPr lang="en-US" altLang="zh-CN" sz="1600" dirty="0">
                <a:latin typeface="微软雅黑" charset="-122"/>
                <a:ea typeface="微软雅黑" charset="-122"/>
                <a:cs typeface="微软雅黑" charset="-122"/>
                <a:sym typeface="+mn-ea"/>
              </a:rPr>
              <a:t>Actor-Critic </a:t>
            </a:r>
            <a:r>
              <a:rPr lang="zh-CN" altLang="en-US" sz="1600" dirty="0">
                <a:latin typeface="微软雅黑" charset="-122"/>
                <a:ea typeface="微软雅黑" charset="-122"/>
                <a:cs typeface="微软雅黑" charset="-122"/>
                <a:sym typeface="+mn-ea"/>
              </a:rPr>
              <a:t>算法，不仅采纳了 </a:t>
            </a: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算法中</a:t>
            </a:r>
            <a:r>
              <a:rPr lang="zh-CN" altLang="en-US" sz="1600" b="1" dirty="0">
                <a:latin typeface="微软雅黑" charset="-122"/>
                <a:ea typeface="微软雅黑" charset="-122"/>
                <a:cs typeface="微软雅黑" charset="-122"/>
                <a:sym typeface="+mn-ea"/>
              </a:rPr>
              <a:t>经验回放</a:t>
            </a:r>
            <a:r>
              <a:rPr lang="zh-CN" altLang="en-US" sz="1600" dirty="0">
                <a:latin typeface="微软雅黑" charset="-122"/>
                <a:ea typeface="微软雅黑" charset="-122"/>
                <a:cs typeface="微软雅黑" charset="-122"/>
                <a:sym typeface="+mn-ea"/>
              </a:rPr>
              <a:t>和</a:t>
            </a:r>
            <a:r>
              <a:rPr lang="zh-CN" altLang="en-US" sz="1600" b="1" dirty="0">
                <a:latin typeface="微软雅黑" charset="-122"/>
                <a:ea typeface="微软雅黑" charset="-122"/>
                <a:cs typeface="微软雅黑" charset="-122"/>
                <a:sym typeface="+mn-ea"/>
              </a:rPr>
              <a:t>“双网络”机制</a:t>
            </a:r>
            <a:r>
              <a:rPr lang="zh-CN" altLang="en-US" sz="1600" dirty="0">
                <a:latin typeface="微软雅黑" charset="-122"/>
                <a:ea typeface="微软雅黑" charset="-122"/>
                <a:cs typeface="微软雅黑" charset="-122"/>
                <a:sym typeface="+mn-ea"/>
              </a:rPr>
              <a:t>。</a:t>
            </a:r>
          </a:p>
          <a:p>
            <a:r>
              <a:rPr lang="en-US" altLang="zh-CN" sz="1600" dirty="0">
                <a:latin typeface="微软雅黑" charset="-122"/>
                <a:ea typeface="微软雅黑" charset="-122"/>
                <a:cs typeface="微软雅黑" charset="-122"/>
                <a:sym typeface="+mn-ea"/>
              </a:rPr>
              <a:t>DDPG </a:t>
            </a:r>
            <a:r>
              <a:rPr lang="zh-CN" altLang="en-US" sz="1600" dirty="0">
                <a:latin typeface="微软雅黑" charset="-122"/>
                <a:ea typeface="微软雅黑" charset="-122"/>
                <a:cs typeface="微软雅黑" charset="-122"/>
                <a:sym typeface="+mn-ea"/>
              </a:rPr>
              <a:t>同时引入 </a:t>
            </a:r>
            <a:r>
              <a:rPr lang="en-US" altLang="zh-CN" sz="1600" dirty="0">
                <a:latin typeface="微软雅黑" charset="-122"/>
                <a:ea typeface="微软雅黑" charset="-122"/>
                <a:cs typeface="微软雅黑" charset="-122"/>
                <a:sym typeface="+mn-ea"/>
              </a:rPr>
              <a:t>Actor-Critic </a:t>
            </a:r>
            <a:r>
              <a:rPr lang="zh-CN" altLang="en-US" sz="1600" dirty="0">
                <a:latin typeface="微软雅黑" charset="-122"/>
                <a:ea typeface="微软雅黑" charset="-122"/>
                <a:cs typeface="微软雅黑" charset="-122"/>
                <a:sym typeface="+mn-ea"/>
              </a:rPr>
              <a:t>算法</a:t>
            </a:r>
            <a:r>
              <a:rPr lang="zh-CN" altLang="en-US" sz="1600" b="1" dirty="0">
                <a:latin typeface="微软雅黑" charset="-122"/>
                <a:ea typeface="微软雅黑" charset="-122"/>
                <a:cs typeface="微软雅黑" charset="-122"/>
                <a:sym typeface="+mn-ea"/>
              </a:rPr>
              <a:t>策略梯度</a:t>
            </a:r>
            <a:r>
              <a:rPr lang="zh-CN" altLang="en-US" sz="1600" dirty="0">
                <a:latin typeface="微软雅黑" charset="-122"/>
                <a:ea typeface="微软雅黑" charset="-122"/>
                <a:cs typeface="微软雅黑" charset="-122"/>
                <a:sym typeface="+mn-ea"/>
              </a:rPr>
              <a:t>的单步更新，能够处理连续高维的行动空间</a:t>
            </a:r>
            <a:r>
              <a:rPr lang="en-US" altLang="zh-CN" sz="1600" dirty="0">
                <a:latin typeface="微软雅黑" charset="-122"/>
                <a:ea typeface="微软雅黑" charset="-122"/>
                <a:cs typeface="微软雅黑" charset="-122"/>
                <a:sym typeface="+mn-ea"/>
              </a:rPr>
              <a:t>RL</a:t>
            </a:r>
            <a:r>
              <a:rPr lang="zh-CN" altLang="en-US" sz="1600" dirty="0">
                <a:latin typeface="微软雅黑" charset="-122"/>
                <a:ea typeface="微软雅黑" charset="-122"/>
                <a:cs typeface="微软雅黑" charset="-122"/>
                <a:sym typeface="+mn-ea"/>
              </a:rPr>
              <a:t>问题。</a:t>
            </a:r>
            <a:endParaRPr lang="zh-CN" altLang="en-US" sz="1600">
              <a:latin typeface="微软雅黑" charset="-122"/>
              <a:ea typeface="微软雅黑" charset="-122"/>
              <a:cs typeface="微软雅黑" charset="-122"/>
            </a:endParaRPr>
          </a:p>
        </p:txBody>
      </p:sp>
      <p:sp>
        <p:nvSpPr>
          <p:cNvPr id="6" name="文本框 5"/>
          <p:cNvSpPr txBox="1"/>
          <p:nvPr/>
        </p:nvSpPr>
        <p:spPr>
          <a:xfrm>
            <a:off x="323850" y="940435"/>
            <a:ext cx="11303635" cy="718185"/>
          </a:xfrm>
          <a:prstGeom prst="rect">
            <a:avLst/>
          </a:prstGeom>
          <a:noFill/>
        </p:spPr>
        <p:txBody>
          <a:bodyPr wrap="square" rtlCol="0" anchor="t">
            <a:spAutoFit/>
          </a:bodyPr>
          <a:lstStyle/>
          <a:p>
            <a:pPr>
              <a:lnSpc>
                <a:spcPct val="120000"/>
              </a:lnSpc>
            </a:pPr>
            <a:r>
              <a:rPr lang="zh-CN" altLang="en-US" dirty="0">
                <a:latin typeface="微软雅黑" charset="-122"/>
                <a:ea typeface="微软雅黑" charset="-122"/>
                <a:cs typeface="微软雅黑" charset="-122"/>
                <a:sym typeface="+mn-ea"/>
              </a:rPr>
              <a:t>深度强化学习将深度学习的数据感知能力与强化学习的决策能力相结合，是目前强化学习领域的前沿研究方向。</a:t>
            </a:r>
          </a:p>
          <a:p>
            <a:pPr>
              <a:lnSpc>
                <a:spcPct val="120000"/>
              </a:lnSpc>
            </a:pPr>
            <a:r>
              <a:rPr lang="zh-CN" altLang="en-US" sz="1600">
                <a:latin typeface="微软雅黑" charset="-122"/>
                <a:ea typeface="微软雅黑" charset="-122"/>
                <a:cs typeface="微软雅黑" charset="-122"/>
              </a:rPr>
              <a:t>两大经典算法：</a:t>
            </a:r>
            <a:r>
              <a:rPr lang="en-US" altLang="zh-CN" sz="1600">
                <a:latin typeface="微软雅黑" charset="-122"/>
                <a:ea typeface="微软雅黑" charset="-122"/>
                <a:cs typeface="微软雅黑" charset="-122"/>
              </a:rPr>
              <a:t>DQN</a:t>
            </a:r>
            <a:r>
              <a:rPr lang="zh-CN" altLang="en-US" sz="1600">
                <a:latin typeface="微软雅黑" charset="-122"/>
                <a:ea typeface="微软雅黑" charset="-122"/>
                <a:cs typeface="微软雅黑" charset="-122"/>
              </a:rPr>
              <a:t>和</a:t>
            </a:r>
            <a:r>
              <a:rPr lang="en-US" altLang="zh-CN" sz="1600">
                <a:latin typeface="微软雅黑" charset="-122"/>
                <a:ea typeface="微软雅黑" charset="-122"/>
                <a:cs typeface="微软雅黑" charset="-122"/>
              </a:rPr>
              <a:t>DDPG</a:t>
            </a:r>
          </a:p>
        </p:txBody>
      </p:sp>
      <p:sp>
        <p:nvSpPr>
          <p:cNvPr id="7" name="文本框 6"/>
          <p:cNvSpPr txBox="1"/>
          <p:nvPr/>
        </p:nvSpPr>
        <p:spPr>
          <a:xfrm>
            <a:off x="2780030" y="2061210"/>
            <a:ext cx="1764665" cy="337185"/>
          </a:xfrm>
          <a:prstGeom prst="rect">
            <a:avLst/>
          </a:prstGeom>
          <a:noFill/>
        </p:spPr>
        <p:txBody>
          <a:bodyPr wrap="none" rtlCol="0" anchor="t">
            <a:spAutoFit/>
          </a:bodyPr>
          <a:lstStyle/>
          <a:p>
            <a:r>
              <a:rPr lang="zh-CN" altLang="en-US" sz="1600" dirty="0">
                <a:solidFill>
                  <a:srgbClr val="C00000"/>
                </a:solidFill>
                <a:latin typeface="微软雅黑" charset="-122"/>
                <a:ea typeface="微软雅黑" charset="-122"/>
                <a:cs typeface="微软雅黑" charset="-122"/>
                <a:sym typeface="+mn-ea"/>
              </a:rPr>
              <a:t>（</a:t>
            </a:r>
            <a:r>
              <a:rPr lang="en-US" altLang="zh-CN" sz="1600" dirty="0">
                <a:solidFill>
                  <a:srgbClr val="C00000"/>
                </a:solidFill>
                <a:latin typeface="微软雅黑" charset="-122"/>
                <a:ea typeface="微软雅黑" charset="-122"/>
                <a:cs typeface="微软雅黑" charset="-122"/>
                <a:sym typeface="+mn-ea"/>
              </a:rPr>
              <a:t>value-based</a:t>
            </a:r>
            <a:r>
              <a:rPr lang="zh-CN" altLang="en-US" sz="1600" dirty="0">
                <a:solidFill>
                  <a:srgbClr val="C00000"/>
                </a:solidFill>
                <a:latin typeface="微软雅黑" charset="-122"/>
                <a:ea typeface="微软雅黑" charset="-122"/>
                <a:cs typeface="微软雅黑" charset="-122"/>
                <a:sym typeface="+mn-ea"/>
              </a:rPr>
              <a:t>）</a:t>
            </a:r>
          </a:p>
        </p:txBody>
      </p:sp>
      <p:sp>
        <p:nvSpPr>
          <p:cNvPr id="8" name="文本框 7"/>
          <p:cNvSpPr txBox="1"/>
          <p:nvPr/>
        </p:nvSpPr>
        <p:spPr>
          <a:xfrm>
            <a:off x="5044440" y="4354830"/>
            <a:ext cx="1830705" cy="337185"/>
          </a:xfrm>
          <a:prstGeom prst="rect">
            <a:avLst/>
          </a:prstGeom>
          <a:noFill/>
        </p:spPr>
        <p:txBody>
          <a:bodyPr wrap="none" rtlCol="0" anchor="t">
            <a:spAutoFit/>
          </a:bodyPr>
          <a:lstStyle/>
          <a:p>
            <a:r>
              <a:rPr lang="zh-CN" altLang="en-US" sz="1600" dirty="0">
                <a:solidFill>
                  <a:srgbClr val="C00000"/>
                </a:solidFill>
                <a:latin typeface="微软雅黑" charset="-122"/>
                <a:ea typeface="微软雅黑" charset="-122"/>
                <a:cs typeface="微软雅黑" charset="-122"/>
                <a:sym typeface="+mn-ea"/>
              </a:rPr>
              <a:t>（</a:t>
            </a:r>
            <a:r>
              <a:rPr lang="en-US" altLang="zh-CN" sz="1600" dirty="0">
                <a:solidFill>
                  <a:srgbClr val="C00000"/>
                </a:solidFill>
                <a:latin typeface="微软雅黑" charset="-122"/>
                <a:ea typeface="微软雅黑" charset="-122"/>
                <a:cs typeface="微软雅黑" charset="-122"/>
                <a:sym typeface="+mn-ea"/>
              </a:rPr>
              <a:t>policy-based</a:t>
            </a:r>
            <a:r>
              <a:rPr lang="zh-CN" altLang="en-US" sz="1600" dirty="0">
                <a:solidFill>
                  <a:srgbClr val="C00000"/>
                </a:solidFill>
                <a:latin typeface="微软雅黑" charset="-122"/>
                <a:ea typeface="微软雅黑" charset="-122"/>
                <a:cs typeface="微软雅黑" charset="-122"/>
                <a:sym typeface="+mn-ea"/>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深度强化学习最新进展</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16</a:t>
            </a:fld>
            <a:endParaRPr kumimoji="1" lang="zh-CN" altLang="en-US" dirty="0"/>
          </a:p>
        </p:txBody>
      </p:sp>
      <p:sp>
        <p:nvSpPr>
          <p:cNvPr id="5" name="文本框 4"/>
          <p:cNvSpPr txBox="1"/>
          <p:nvPr/>
        </p:nvSpPr>
        <p:spPr>
          <a:xfrm>
            <a:off x="474345" y="1173480"/>
            <a:ext cx="10782935" cy="4848860"/>
          </a:xfrm>
          <a:prstGeom prst="rect">
            <a:avLst/>
          </a:prstGeom>
          <a:noFill/>
        </p:spPr>
        <p:txBody>
          <a:bodyPr wrap="square" rtlCol="0">
            <a:spAutoFit/>
          </a:bodyPr>
          <a:lstStyle/>
          <a:p>
            <a:pPr>
              <a:lnSpc>
                <a:spcPct val="120000"/>
              </a:lnSpc>
            </a:pPr>
            <a:r>
              <a:rPr kumimoji="1" lang="zh-CN" altLang="en-US" sz="2000">
                <a:sym typeface="+mn-ea"/>
              </a:rPr>
              <a:t>深度强化学习方法分类：基于值（Value-based）的强化学习、基于策略（Policy-based）的强化学习、基于模型（Model-based）的强化学习</a:t>
            </a: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r>
              <a:rPr kumimoji="1" lang="zh-CN" altLang="en-US" sz="2400" b="1">
                <a:solidFill>
                  <a:schemeClr val="accent5">
                    <a:lumMod val="75000"/>
                  </a:schemeClr>
                </a:solidFill>
                <a:sym typeface="+mn-ea"/>
              </a:rPr>
              <a:t>面向高维问题的基于模型（</a:t>
            </a:r>
            <a:r>
              <a:rPr kumimoji="1" lang="en-US" altLang="zh-CN" sz="2400" b="1">
                <a:solidFill>
                  <a:schemeClr val="accent5">
                    <a:lumMod val="75000"/>
                  </a:schemeClr>
                </a:solidFill>
                <a:sym typeface="+mn-ea"/>
              </a:rPr>
              <a:t>Model-based</a:t>
            </a:r>
            <a:r>
              <a:rPr kumimoji="1" lang="zh-CN" altLang="en-US" sz="2400" b="1">
                <a:solidFill>
                  <a:schemeClr val="accent5">
                    <a:lumMod val="75000"/>
                  </a:schemeClr>
                </a:solidFill>
                <a:sym typeface="+mn-ea"/>
              </a:rPr>
              <a:t>）的强化学习</a:t>
            </a:r>
          </a:p>
          <a:p>
            <a:pPr>
              <a:lnSpc>
                <a:spcPct val="70000"/>
              </a:lnSpc>
            </a:pPr>
            <a:endParaRPr kumimoji="1" lang="zh-CN" altLang="en-US" sz="2000"/>
          </a:p>
          <a:p>
            <a:pPr>
              <a:lnSpc>
                <a:spcPct val="70000"/>
              </a:lnSpc>
            </a:pPr>
            <a:endParaRPr kumimoji="1" lang="zh-CN" altLang="en-US" sz="2000"/>
          </a:p>
          <a:p>
            <a:pPr marL="342900" indent="-342900">
              <a:lnSpc>
                <a:spcPct val="130000"/>
              </a:lnSpc>
              <a:buFont typeface="Wingdings" panose="05000000000000000000" charset="0"/>
              <a:buChar char=""/>
            </a:pPr>
            <a:r>
              <a:rPr kumimoji="1" lang="zh-CN" altLang="en-US" sz="2000">
                <a:sym typeface="+mn-ea"/>
              </a:rPr>
              <a:t>在基于模型的学习中，样本用于学习一个转移模型，该模型可以在优化策略时多次使用。 </a:t>
            </a:r>
            <a:endParaRPr kumimoji="1" lang="zh-CN" altLang="en-US" sz="2000"/>
          </a:p>
          <a:p>
            <a:pPr marL="342900" indent="-342900">
              <a:lnSpc>
                <a:spcPct val="130000"/>
              </a:lnSpc>
              <a:buFont typeface="Wingdings" panose="05000000000000000000" charset="0"/>
              <a:buChar char=""/>
            </a:pPr>
            <a:r>
              <a:rPr kumimoji="1" lang="zh-CN" altLang="en-US" sz="2000">
                <a:sym typeface="+mn-ea"/>
              </a:rPr>
              <a:t>基于模型的强化学习的成功与否取决于动力学模型的质量。</a:t>
            </a:r>
            <a:endParaRPr kumimoji="1" lang="zh-CN" altLang="en-US" sz="2000"/>
          </a:p>
          <a:p>
            <a:pPr marL="342900" indent="-342900">
              <a:lnSpc>
                <a:spcPct val="130000"/>
              </a:lnSpc>
              <a:buFont typeface="Wingdings" panose="05000000000000000000" charset="0"/>
              <a:buChar char=""/>
            </a:pPr>
            <a:r>
              <a:rPr kumimoji="1" lang="zh-CN" altLang="en-US" sz="2000">
                <a:sym typeface="+mn-ea"/>
              </a:rPr>
              <a:t>高维问题的动力学建模通常需要高容量的网络，需要大量样本来实现高泛化并避免过拟合，这又潜在地抵消了基于模型的方法拥有的高样本效率。</a:t>
            </a:r>
          </a:p>
          <a:p>
            <a:pPr indent="0">
              <a:lnSpc>
                <a:spcPct val="120000"/>
              </a:lnSpc>
              <a:buFont typeface="Wingdings" panose="05000000000000000000" charset="0"/>
              <a:buNone/>
            </a:pPr>
            <a:endParaRPr kumimoji="1" lang="zh-CN" altLang="en-US" sz="2000"/>
          </a:p>
          <a:p>
            <a:pPr marL="342900" indent="-342900">
              <a:lnSpc>
                <a:spcPct val="100000"/>
              </a:lnSpc>
            </a:pPr>
            <a:r>
              <a:rPr kumimoji="1" lang="zh-CN" altLang="en-US" sz="2000">
                <a:sym typeface="+mn-ea"/>
              </a:rPr>
              <a:t>所以，如何构造一个具有高预测能力和低样本复杂度的高容量动力学模型是关键问题。</a:t>
            </a:r>
            <a:endParaRPr kumimoji="1"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olidFill>
                  <a:schemeClr val="accent5">
                    <a:lumMod val="75000"/>
                  </a:schemeClr>
                </a:solidFill>
                <a:sym typeface="+mn-ea"/>
              </a:rPr>
              <a:t>面向高维问题基于模型（</a:t>
            </a:r>
            <a:r>
              <a:rPr kumimoji="1" lang="en-US" altLang="zh-CN">
                <a:solidFill>
                  <a:schemeClr val="accent5">
                    <a:lumMod val="75000"/>
                  </a:schemeClr>
                </a:solidFill>
                <a:sym typeface="+mn-ea"/>
              </a:rPr>
              <a:t>Model-based</a:t>
            </a:r>
            <a:r>
              <a:rPr kumimoji="1" lang="zh-CN" altLang="en-US">
                <a:solidFill>
                  <a:schemeClr val="accent5">
                    <a:lumMod val="75000"/>
                  </a:schemeClr>
                </a:solidFill>
                <a:sym typeface="+mn-ea"/>
              </a:rPr>
              <a:t>）的强化学习</a:t>
            </a:r>
            <a:endParaRPr kumimoji="1" lang="zh-CN" altLang="en-US"/>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17</a:t>
            </a:fld>
            <a:endParaRPr kumimoji="1" lang="zh-CN" altLang="en-US" dirty="0"/>
          </a:p>
        </p:txBody>
      </p:sp>
      <p:sp>
        <p:nvSpPr>
          <p:cNvPr id="6" name="文本框 5"/>
          <p:cNvSpPr txBox="1"/>
          <p:nvPr/>
        </p:nvSpPr>
        <p:spPr>
          <a:xfrm>
            <a:off x="700405" y="1219200"/>
            <a:ext cx="9234805" cy="1826895"/>
          </a:xfrm>
          <a:prstGeom prst="rect">
            <a:avLst/>
          </a:prstGeom>
          <a:noFill/>
        </p:spPr>
        <p:txBody>
          <a:bodyPr wrap="square" rtlCol="0">
            <a:spAutoFit/>
          </a:bodyPr>
          <a:lstStyle/>
          <a:p>
            <a:pPr>
              <a:lnSpc>
                <a:spcPct val="120000"/>
              </a:lnSpc>
            </a:pPr>
            <a:r>
              <a:rPr kumimoji="1" lang="zh-CN" altLang="en-US" sz="2400" b="1">
                <a:solidFill>
                  <a:schemeClr val="accent5">
                    <a:lumMod val="75000"/>
                  </a:schemeClr>
                </a:solidFill>
                <a:sym typeface="+mn-ea"/>
              </a:rPr>
              <a:t>面向高维问题的有模型（Model-based）强化学习方法分类</a:t>
            </a:r>
            <a:endParaRPr kumimoji="1" lang="zh-CN" altLang="en-US" sz="2000"/>
          </a:p>
          <a:p>
            <a:pPr marL="457200" indent="-457200">
              <a:lnSpc>
                <a:spcPct val="140000"/>
              </a:lnSpc>
              <a:buFont typeface="+mj-ea"/>
              <a:buAutoNum type="circleNumDbPlain"/>
            </a:pPr>
            <a:r>
              <a:rPr kumimoji="1" lang="zh-CN" altLang="en-US" sz="2000"/>
              <a:t>基于给定转移模型的规划;</a:t>
            </a:r>
          </a:p>
          <a:p>
            <a:pPr marL="457200" indent="-457200">
              <a:lnSpc>
                <a:spcPct val="140000"/>
              </a:lnSpc>
              <a:buFont typeface="+mj-ea"/>
              <a:buAutoNum type="circleNumDbPlain"/>
            </a:pPr>
            <a:r>
              <a:rPr kumimoji="1" lang="zh-CN" altLang="en-US" sz="2000"/>
              <a:t>基于转移模型学习的规划;</a:t>
            </a:r>
          </a:p>
          <a:p>
            <a:pPr marL="457200" indent="-457200">
              <a:lnSpc>
                <a:spcPct val="140000"/>
              </a:lnSpc>
              <a:buFont typeface="+mj-ea"/>
              <a:buAutoNum type="circleNumDbPlain"/>
            </a:pPr>
            <a:r>
              <a:rPr kumimoji="1" lang="zh-CN" altLang="en-US" sz="2000"/>
              <a:t>转移模型和规划的端到端学习。</a:t>
            </a:r>
          </a:p>
        </p:txBody>
      </p:sp>
      <p:pic>
        <p:nvPicPr>
          <p:cNvPr id="8" name="图片 7" descr="屏幕快照 2021-06-17 上午11.45.43"/>
          <p:cNvPicPr>
            <a:picLocks noChangeAspect="1"/>
          </p:cNvPicPr>
          <p:nvPr/>
        </p:nvPicPr>
        <p:blipFill>
          <a:blip r:embed="rId3"/>
          <a:stretch>
            <a:fillRect/>
          </a:stretch>
        </p:blipFill>
        <p:spPr>
          <a:xfrm>
            <a:off x="1098550" y="3023235"/>
            <a:ext cx="9030335" cy="3805555"/>
          </a:xfrm>
          <a:prstGeom prst="rect">
            <a:avLst/>
          </a:prstGeom>
        </p:spPr>
      </p:pic>
      <p:sp>
        <p:nvSpPr>
          <p:cNvPr id="9" name="文本框 8"/>
          <p:cNvSpPr txBox="1"/>
          <p:nvPr/>
        </p:nvSpPr>
        <p:spPr>
          <a:xfrm>
            <a:off x="9952355" y="5809615"/>
            <a:ext cx="2034540" cy="460375"/>
          </a:xfrm>
          <a:prstGeom prst="rect">
            <a:avLst/>
          </a:prstGeom>
          <a:noFill/>
        </p:spPr>
        <p:txBody>
          <a:bodyPr wrap="square" rtlCol="0">
            <a:spAutoFit/>
          </a:bodyPr>
          <a:lstStyle/>
          <a:p>
            <a:r>
              <a:rPr lang="zh-CN" altLang="en-US" sz="1200"/>
              <a:t>图表来自《强化学习》书籍，袁莎、白朔天、唐杰著</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基于给定转移模型的规划</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18</a:t>
            </a:fld>
            <a:endParaRPr kumimoji="1" lang="zh-CN" altLang="en-US" dirty="0"/>
          </a:p>
        </p:txBody>
      </p:sp>
      <p:sp>
        <p:nvSpPr>
          <p:cNvPr id="5" name="文本框 4"/>
          <p:cNvSpPr txBox="1"/>
          <p:nvPr/>
        </p:nvSpPr>
        <p:spPr>
          <a:xfrm>
            <a:off x="727710" y="958850"/>
            <a:ext cx="10239375" cy="3046095"/>
          </a:xfrm>
          <a:prstGeom prst="rect">
            <a:avLst/>
          </a:prstGeom>
          <a:noFill/>
        </p:spPr>
        <p:txBody>
          <a:bodyPr wrap="square" rtlCol="0">
            <a:spAutoFit/>
          </a:bodyPr>
          <a:lstStyle/>
          <a:p>
            <a:pPr>
              <a:lnSpc>
                <a:spcPct val="120000"/>
              </a:lnSpc>
            </a:pPr>
            <a:r>
              <a:rPr kumimoji="1" lang="zh-CN" altLang="en-US" sz="2000" dirty="0"/>
              <a:t>基于给定转移模型的规划问题是</a:t>
            </a:r>
            <a:r>
              <a:rPr kumimoji="1" lang="zh-CN" altLang="en-US" sz="2000" b="1" dirty="0"/>
              <a:t>环境明确提供了转移和奖励模型</a:t>
            </a:r>
            <a:r>
              <a:rPr kumimoji="1" lang="zh-CN" altLang="en-US" sz="2000" dirty="0"/>
              <a:t>。例如，围棋和国际象棋等游戏</a:t>
            </a:r>
          </a:p>
          <a:p>
            <a:pPr>
              <a:lnSpc>
                <a:spcPct val="120000"/>
              </a:lnSpc>
            </a:pPr>
            <a:endParaRPr kumimoji="1" lang="zh-CN" altLang="en-US" sz="2000" dirty="0"/>
          </a:p>
          <a:p>
            <a:pPr>
              <a:lnSpc>
                <a:spcPct val="120000"/>
              </a:lnSpc>
            </a:pPr>
            <a:r>
              <a:rPr kumimoji="1" lang="zh-CN" altLang="en-US" sz="2000" dirty="0"/>
              <a:t>通过将经典的启发式搜索规划算法如Alpha-beta和蒙特卡洛树搜索(Monte Carlo tree search, MCTS)，与深度学习、自我博弈相结合，来实现</a:t>
            </a:r>
            <a:r>
              <a:rPr kumimoji="1" lang="zh-CN" altLang="en-US" sz="2000" b="1" dirty="0"/>
              <a:t>课程学习(Curriculum Learning)</a:t>
            </a:r>
          </a:p>
          <a:p>
            <a:pPr>
              <a:lnSpc>
                <a:spcPct val="120000"/>
              </a:lnSpc>
            </a:pPr>
            <a:endParaRPr kumimoji="1" lang="zh-CN" altLang="en-US" sz="2000" b="1" dirty="0"/>
          </a:p>
          <a:p>
            <a:pPr>
              <a:lnSpc>
                <a:spcPct val="120000"/>
              </a:lnSpc>
            </a:pPr>
            <a:r>
              <a:rPr kumimoji="1" lang="zh-CN" altLang="en-US" sz="2000" b="1" dirty="0"/>
              <a:t>课程学习</a:t>
            </a:r>
            <a:r>
              <a:rPr kumimoji="1" lang="zh-CN" altLang="en-US" sz="2000" dirty="0"/>
              <a:t>的主要思想是模仿人类学习过程由简单到困难的特点，学习样本的难度由易到难，这样容易使模型找到更好的局部最优，同时加快训练的速度</a:t>
            </a:r>
          </a:p>
        </p:txBody>
      </p:sp>
      <p:grpSp>
        <p:nvGrpSpPr>
          <p:cNvPr id="11" name="组合 10"/>
          <p:cNvGrpSpPr/>
          <p:nvPr/>
        </p:nvGrpSpPr>
        <p:grpSpPr>
          <a:xfrm>
            <a:off x="6640830" y="4121785"/>
            <a:ext cx="4782185" cy="2424430"/>
            <a:chOff x="10267" y="3980"/>
            <a:chExt cx="7531" cy="3818"/>
          </a:xfrm>
        </p:grpSpPr>
        <p:pic>
          <p:nvPicPr>
            <p:cNvPr id="8" name="图片 7"/>
            <p:cNvPicPr>
              <a:picLocks noChangeAspect="1"/>
            </p:cNvPicPr>
            <p:nvPr/>
          </p:nvPicPr>
          <p:blipFill>
            <a:blip r:embed="rId3"/>
            <a:stretch>
              <a:fillRect/>
            </a:stretch>
          </p:blipFill>
          <p:spPr>
            <a:xfrm>
              <a:off x="10267" y="3980"/>
              <a:ext cx="3819" cy="3819"/>
            </a:xfrm>
            <a:prstGeom prst="rect">
              <a:avLst/>
            </a:prstGeom>
          </p:spPr>
        </p:pic>
        <p:pic>
          <p:nvPicPr>
            <p:cNvPr id="9" name="图片 8"/>
            <p:cNvPicPr>
              <a:picLocks noChangeAspect="1"/>
            </p:cNvPicPr>
            <p:nvPr/>
          </p:nvPicPr>
          <p:blipFill>
            <a:blip r:embed="rId4"/>
            <a:stretch>
              <a:fillRect/>
            </a:stretch>
          </p:blipFill>
          <p:spPr>
            <a:xfrm>
              <a:off x="14086" y="3980"/>
              <a:ext cx="3713" cy="2088"/>
            </a:xfrm>
            <a:prstGeom prst="rect">
              <a:avLst/>
            </a:prstGeom>
          </p:spPr>
        </p:pic>
      </p:grpSp>
      <p:grpSp>
        <p:nvGrpSpPr>
          <p:cNvPr id="12" name="组合 11"/>
          <p:cNvGrpSpPr/>
          <p:nvPr/>
        </p:nvGrpSpPr>
        <p:grpSpPr>
          <a:xfrm>
            <a:off x="944245" y="4117975"/>
            <a:ext cx="4868545" cy="2428240"/>
            <a:chOff x="1542" y="6143"/>
            <a:chExt cx="7667" cy="3824"/>
          </a:xfrm>
        </p:grpSpPr>
        <p:pic>
          <p:nvPicPr>
            <p:cNvPr id="7" name="图片 6"/>
            <p:cNvPicPr>
              <a:picLocks noChangeAspect="1"/>
            </p:cNvPicPr>
            <p:nvPr/>
          </p:nvPicPr>
          <p:blipFill>
            <a:blip r:embed="rId5"/>
            <a:stretch>
              <a:fillRect/>
            </a:stretch>
          </p:blipFill>
          <p:spPr>
            <a:xfrm>
              <a:off x="5375" y="6143"/>
              <a:ext cx="3834" cy="1949"/>
            </a:xfrm>
            <a:prstGeom prst="rect">
              <a:avLst/>
            </a:prstGeom>
          </p:spPr>
        </p:pic>
        <p:pic>
          <p:nvPicPr>
            <p:cNvPr id="10" name="图片 9"/>
            <p:cNvPicPr>
              <a:picLocks noChangeAspect="1"/>
            </p:cNvPicPr>
            <p:nvPr/>
          </p:nvPicPr>
          <p:blipFill>
            <a:blip r:embed="rId6"/>
            <a:stretch>
              <a:fillRect/>
            </a:stretch>
          </p:blipFill>
          <p:spPr>
            <a:xfrm>
              <a:off x="1542" y="6143"/>
              <a:ext cx="3833" cy="382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ym typeface="+mn-ea"/>
              </a:rPr>
              <a:t>基于转移模型学习的规划</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19</a:t>
            </a:fld>
            <a:endParaRPr kumimoji="1" lang="zh-CN" altLang="en-US" dirty="0"/>
          </a:p>
        </p:txBody>
      </p:sp>
      <p:sp>
        <p:nvSpPr>
          <p:cNvPr id="5" name="文本框 4"/>
          <p:cNvSpPr txBox="1"/>
          <p:nvPr/>
        </p:nvSpPr>
        <p:spPr>
          <a:xfrm>
            <a:off x="664845" y="1167130"/>
            <a:ext cx="10191750" cy="2491740"/>
          </a:xfrm>
          <a:prstGeom prst="rect">
            <a:avLst/>
          </a:prstGeom>
          <a:noFill/>
        </p:spPr>
        <p:txBody>
          <a:bodyPr wrap="square" rtlCol="0">
            <a:spAutoFit/>
          </a:bodyPr>
          <a:lstStyle/>
          <a:p>
            <a:pPr>
              <a:lnSpc>
                <a:spcPct val="130000"/>
              </a:lnSpc>
            </a:pPr>
            <a:r>
              <a:rPr kumimoji="1" lang="zh-CN" altLang="en-US" sz="2000"/>
              <a:t>基于给定转移模型的规划问题中，转移规则可以直接从问题中派生出来，然而现实中的许多问题需要</a:t>
            </a:r>
            <a:r>
              <a:rPr kumimoji="1" lang="zh-CN" altLang="en-US" sz="2000" b="1"/>
              <a:t>对环境进行采样来学习转移模型</a:t>
            </a:r>
            <a:r>
              <a:rPr kumimoji="1" lang="zh-CN" altLang="en-US" sz="2000"/>
              <a:t>。</a:t>
            </a:r>
          </a:p>
          <a:p>
            <a:pPr>
              <a:lnSpc>
                <a:spcPct val="130000"/>
              </a:lnSpc>
            </a:pPr>
            <a:endParaRPr kumimoji="1" lang="zh-CN" altLang="en-US" sz="2000"/>
          </a:p>
          <a:p>
            <a:pPr>
              <a:lnSpc>
                <a:spcPct val="130000"/>
              </a:lnSpc>
            </a:pPr>
            <a:r>
              <a:rPr kumimoji="1" lang="zh-CN" altLang="en-US" sz="2000"/>
              <a:t>基于转移模型学习的规划算法是通过环境样本的反向传播来学习转移模型进行规划：</a:t>
            </a:r>
          </a:p>
          <a:p>
            <a:pPr marL="342900" indent="-342900">
              <a:lnSpc>
                <a:spcPct val="130000"/>
              </a:lnSpc>
              <a:buFont typeface="Wingdings" panose="05000000000000000000" charset="0"/>
              <a:buChar char=""/>
            </a:pPr>
            <a:r>
              <a:rPr kumimoji="1" lang="zh-CN" altLang="en-US" sz="2000">
                <a:sym typeface="+mn-ea"/>
              </a:rPr>
              <a:t>对于低维问题，单网络模型学习有效</a:t>
            </a:r>
            <a:endParaRPr kumimoji="1" lang="zh-CN" altLang="en-US" sz="2000"/>
          </a:p>
          <a:p>
            <a:pPr marL="342900" indent="-342900">
              <a:lnSpc>
                <a:spcPct val="130000"/>
              </a:lnSpc>
              <a:buFont typeface="Wingdings" panose="05000000000000000000" charset="0"/>
              <a:buChar char=""/>
            </a:pPr>
            <a:r>
              <a:rPr kumimoji="1" lang="zh-CN" altLang="en-US" sz="2000">
                <a:sym typeface="+mn-ea"/>
              </a:rPr>
              <a:t>对于高维问题，泛化和样本效率下降，需要更多的样本，策略也不能很好地发挥作用</a:t>
            </a:r>
            <a:endParaRPr kumimoji="1" lang="zh-CN" altLang="en-US" sz="2000"/>
          </a:p>
        </p:txBody>
      </p:sp>
      <p:grpSp>
        <p:nvGrpSpPr>
          <p:cNvPr id="10" name="组合 9"/>
          <p:cNvGrpSpPr/>
          <p:nvPr/>
        </p:nvGrpSpPr>
        <p:grpSpPr>
          <a:xfrm>
            <a:off x="334645" y="3851275"/>
            <a:ext cx="3564890" cy="2821940"/>
            <a:chOff x="527" y="6065"/>
            <a:chExt cx="5614" cy="4444"/>
          </a:xfrm>
        </p:grpSpPr>
        <p:sp>
          <p:nvSpPr>
            <p:cNvPr id="7" name="圆角矩形 6"/>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965" y="6193"/>
              <a:ext cx="4711" cy="9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指导策略搜索(Guided Policy Search, GPS)</a:t>
              </a:r>
            </a:p>
          </p:txBody>
        </p:sp>
        <p:sp>
          <p:nvSpPr>
            <p:cNvPr id="9" name="文本框 8"/>
            <p:cNvSpPr txBox="1"/>
            <p:nvPr/>
          </p:nvSpPr>
          <p:spPr>
            <a:xfrm>
              <a:off x="828" y="7782"/>
              <a:ext cx="4985" cy="1888"/>
            </a:xfrm>
            <a:prstGeom prst="rect">
              <a:avLst/>
            </a:prstGeom>
            <a:noFill/>
          </p:spPr>
          <p:txBody>
            <a:bodyPr wrap="square" rtlCol="0">
              <a:spAutoFit/>
            </a:bodyPr>
            <a:lstStyle/>
            <a:p>
              <a:r>
                <a:rPr lang="zh-CN" altLang="en-US"/>
                <a:t> 有效应对高维问题，将轨迹优化(trajectory optimization)应用到直接策略学习中, 避免了陷入局部最优.</a:t>
              </a:r>
            </a:p>
          </p:txBody>
        </p:sp>
      </p:grpSp>
      <p:grpSp>
        <p:nvGrpSpPr>
          <p:cNvPr id="11" name="组合 10"/>
          <p:cNvGrpSpPr/>
          <p:nvPr/>
        </p:nvGrpSpPr>
        <p:grpSpPr>
          <a:xfrm>
            <a:off x="3978275" y="3851275"/>
            <a:ext cx="3564890" cy="2822575"/>
            <a:chOff x="527" y="6065"/>
            <a:chExt cx="5614" cy="4445"/>
          </a:xfrm>
        </p:grpSpPr>
        <p:sp>
          <p:nvSpPr>
            <p:cNvPr id="12" name="圆角矩形 11"/>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917" y="6193"/>
              <a:ext cx="4834" cy="135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 PILCO </a:t>
              </a:r>
              <a:r>
                <a:rPr lang="en-US" altLang="zh-CN"/>
                <a:t>(</a:t>
              </a:r>
              <a:r>
                <a:rPr lang="zh-CN" altLang="en-US"/>
                <a:t>Probabilistic Inference for Learning Control</a:t>
              </a:r>
              <a:r>
                <a:rPr lang="en-US" altLang="zh-CN"/>
                <a:t>)</a:t>
              </a:r>
            </a:p>
          </p:txBody>
        </p:sp>
        <p:sp>
          <p:nvSpPr>
            <p:cNvPr id="14" name="文本框 13"/>
            <p:cNvSpPr txBox="1"/>
            <p:nvPr/>
          </p:nvSpPr>
          <p:spPr>
            <a:xfrm>
              <a:off x="842" y="7630"/>
              <a:ext cx="4985" cy="2761"/>
            </a:xfrm>
            <a:prstGeom prst="rect">
              <a:avLst/>
            </a:prstGeom>
            <a:noFill/>
          </p:spPr>
          <p:txBody>
            <a:bodyPr wrap="square" rtlCol="0">
              <a:spAutoFit/>
            </a:bodyPr>
            <a:lstStyle/>
            <a:p>
              <a:r>
                <a:rPr lang="zh-CN" altLang="en-US"/>
                <a:t> 缓解模型偏差问题，建立了概率动力学模型：</a:t>
              </a:r>
            </a:p>
            <a:p>
              <a:pPr marL="342900" indent="-342900">
                <a:buFont typeface="Wingdings" panose="05000000000000000000" charset="0"/>
                <a:buChar char=""/>
              </a:pPr>
              <a:r>
                <a:rPr lang="zh-CN" altLang="en-US">
                  <a:sym typeface="+mn-ea"/>
                </a:rPr>
                <a:t>模型</a:t>
              </a:r>
              <a:r>
                <a:rPr lang="zh-CN" altLang="en-US"/>
                <a:t>表示了学习到的动力学模型的不确定性；</a:t>
              </a:r>
            </a:p>
            <a:p>
              <a:pPr marL="342900" indent="-342900">
                <a:buFont typeface="Wingdings" panose="05000000000000000000" charset="0"/>
                <a:buChar char=""/>
              </a:pPr>
              <a:r>
                <a:rPr lang="zh-CN" altLang="en-US"/>
                <a:t>模型不确定性被集成到长期的规划和决策中。</a:t>
              </a:r>
            </a:p>
          </p:txBody>
        </p:sp>
      </p:grpSp>
      <p:grpSp>
        <p:nvGrpSpPr>
          <p:cNvPr id="15" name="组合 14"/>
          <p:cNvGrpSpPr/>
          <p:nvPr/>
        </p:nvGrpSpPr>
        <p:grpSpPr>
          <a:xfrm>
            <a:off x="7629525" y="3851275"/>
            <a:ext cx="3564890" cy="2822575"/>
            <a:chOff x="527" y="6065"/>
            <a:chExt cx="5614" cy="4445"/>
          </a:xfrm>
        </p:grpSpPr>
        <p:sp>
          <p:nvSpPr>
            <p:cNvPr id="16" name="圆角矩形 15"/>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圆角矩形 16"/>
            <p:cNvSpPr/>
            <p:nvPr/>
          </p:nvSpPr>
          <p:spPr>
            <a:xfrm>
              <a:off x="965" y="6193"/>
              <a:ext cx="4711" cy="9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sym typeface="+mn-ea"/>
                </a:rPr>
                <a:t>迭代</a:t>
              </a:r>
              <a:r>
                <a:rPr lang="zh-CN" altLang="en-US"/>
                <a:t>LQG（</a:t>
              </a:r>
              <a:r>
                <a:rPr lang="zh-CN" altLang="en-US">
                  <a:sym typeface="+mn-ea"/>
                </a:rPr>
                <a:t>Iterative </a:t>
              </a:r>
              <a:r>
                <a:rPr lang="zh-CN" altLang="en-US"/>
                <a:t>LQG）</a:t>
              </a:r>
            </a:p>
          </p:txBody>
        </p:sp>
        <p:sp>
          <p:nvSpPr>
            <p:cNvPr id="18" name="文本框 17"/>
            <p:cNvSpPr txBox="1"/>
            <p:nvPr/>
          </p:nvSpPr>
          <p:spPr>
            <a:xfrm>
              <a:off x="842" y="7544"/>
              <a:ext cx="4985" cy="2761"/>
            </a:xfrm>
            <a:prstGeom prst="rect">
              <a:avLst/>
            </a:prstGeom>
            <a:noFill/>
          </p:spPr>
          <p:txBody>
            <a:bodyPr wrap="square" rtlCol="0">
              <a:spAutoFit/>
            </a:bodyPr>
            <a:lstStyle/>
            <a:p>
              <a:r>
                <a:rPr lang="zh-CN" altLang="en-US"/>
                <a:t> 线性二次高斯(Linear Quadratic Gaussian, LQG) 控制问题是控制理论中最基本的最优控制问题之一。迭代 LQG是非线性最小二乘优化的高斯-牛顿方法的控制模拟</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强化学习发展现状</a:t>
            </a:r>
            <a:r>
              <a:rPr kumimoji="1" lang="en-US" altLang="zh-CN" dirty="0"/>
              <a:t>-</a:t>
            </a:r>
            <a:r>
              <a:rPr kumimoji="1" lang="zh-CN" altLang="en-US" dirty="0"/>
              <a:t>深度强化学习（</a:t>
            </a:r>
            <a:r>
              <a:rPr kumimoji="1" lang="en-US" altLang="zh-CN" dirty="0"/>
              <a:t>DRL</a:t>
            </a:r>
            <a:r>
              <a:rPr kumimoji="1" lang="zh-CN" altLang="en-US" dirty="0"/>
              <a:t>）</a:t>
            </a:r>
          </a:p>
        </p:txBody>
      </p:sp>
      <p:sp>
        <p:nvSpPr>
          <p:cNvPr id="3" name="文本占位符 2"/>
          <p:cNvSpPr>
            <a:spLocks noGrp="1"/>
          </p:cNvSpPr>
          <p:nvPr>
            <p:ph type="body" sz="quarter" idx="22"/>
          </p:nvPr>
        </p:nvSpPr>
        <p:spPr>
          <a:xfrm>
            <a:off x="6603617" y="5047983"/>
            <a:ext cx="3195657" cy="479678"/>
          </a:xfrm>
          <a:ln w="15875">
            <a:solidFill>
              <a:schemeClr val="tx1">
                <a:lumMod val="85000"/>
                <a:lumOff val="15000"/>
              </a:schemeClr>
            </a:solidFill>
            <a:prstDash val="sysDash"/>
          </a:ln>
        </p:spPr>
        <p:txBody>
          <a:bodyPr/>
          <a:lstStyle/>
          <a:p>
            <a:pPr algn="ctr"/>
            <a:r>
              <a:rPr lang="zh-CN" altLang="en-US" dirty="0">
                <a:solidFill>
                  <a:srgbClr val="C00000"/>
                </a:solidFill>
              </a:rPr>
              <a:t>“</a:t>
            </a:r>
            <a:r>
              <a:rPr lang="en-US" altLang="zh-CN" dirty="0">
                <a:solidFill>
                  <a:srgbClr val="C00000"/>
                </a:solidFill>
              </a:rPr>
              <a:t>AI = RL + DL”</a:t>
            </a:r>
            <a:br>
              <a:rPr lang="zh-CN" altLang="en-US" dirty="0">
                <a:solidFill>
                  <a:srgbClr val="C00000"/>
                </a:solidFill>
              </a:rPr>
            </a:br>
            <a:endParaRPr kumimoji="1" lang="zh-CN" altLang="en-US" b="1" dirty="0">
              <a:solidFill>
                <a:srgbClr val="C00000"/>
              </a:solidFill>
            </a:endParaRP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a:t>
            </a:fld>
            <a:endParaRPr kumimoji="1" lang="zh-CN" altLang="en-US" dirty="0"/>
          </a:p>
        </p:txBody>
      </p:sp>
      <p:sp>
        <p:nvSpPr>
          <p:cNvPr id="6" name="文本框 5"/>
          <p:cNvSpPr txBox="1"/>
          <p:nvPr/>
        </p:nvSpPr>
        <p:spPr>
          <a:xfrm>
            <a:off x="6004943" y="1322336"/>
            <a:ext cx="4880919" cy="2861310"/>
          </a:xfrm>
          <a:prstGeom prst="rect">
            <a:avLst/>
          </a:prstGeom>
          <a:noFill/>
          <a:ln w="15875">
            <a:solidFill>
              <a:schemeClr val="tx1">
                <a:lumMod val="85000"/>
                <a:lumOff val="15000"/>
              </a:schemeClr>
            </a:solidFill>
            <a:prstDash val="solid"/>
          </a:ln>
        </p:spPr>
        <p:txBody>
          <a:bodyPr wrap="square" rtlCol="0">
            <a:spAutoFit/>
          </a:bodyPr>
          <a:lstStyle/>
          <a:p>
            <a:pPr marL="285750" indent="-285750" algn="just">
              <a:buFont typeface="Wingdings" panose="05000000000000000000" pitchFamily="2" charset="2"/>
              <a:buChar char="n"/>
            </a:pPr>
            <a:endParaRPr lang="en-US" altLang="zh-CN" dirty="0"/>
          </a:p>
          <a:p>
            <a:pPr marL="285750" indent="-285750" algn="just">
              <a:buFont typeface="Wingdings" panose="05000000000000000000" pitchFamily="2" charset="2"/>
              <a:buChar char="n"/>
            </a:pPr>
            <a:r>
              <a:rPr lang="en-US" altLang="zh-CN" dirty="0"/>
              <a:t>2015 </a:t>
            </a:r>
            <a:r>
              <a:rPr lang="zh-CN" altLang="en-US" dirty="0"/>
              <a:t>年，</a:t>
            </a:r>
            <a:r>
              <a:rPr lang="en-US" altLang="zh-CN" dirty="0"/>
              <a:t>DeepMind</a:t>
            </a:r>
            <a:r>
              <a:rPr lang="zh-CN" altLang="en-US" dirty="0"/>
              <a:t>提出了一个结合深度学习（</a:t>
            </a:r>
            <a:r>
              <a:rPr lang="en-US" altLang="zh-CN" dirty="0"/>
              <a:t>DL</a:t>
            </a:r>
            <a:r>
              <a:rPr lang="zh-CN" altLang="en-US" dirty="0"/>
              <a:t>）技术和强化学习（</a:t>
            </a:r>
            <a:r>
              <a:rPr lang="en-US" altLang="zh-CN" dirty="0"/>
              <a:t>RL</a:t>
            </a:r>
            <a:r>
              <a:rPr lang="zh-CN" altLang="en-US" dirty="0"/>
              <a:t>）思想的模型 </a:t>
            </a:r>
            <a:r>
              <a:rPr lang="en-US" altLang="zh-CN" dirty="0"/>
              <a:t>Deep Q-Network(DQN)</a:t>
            </a:r>
            <a:r>
              <a:rPr lang="zh-CN" altLang="en-US" dirty="0"/>
              <a:t>，在 </a:t>
            </a:r>
            <a:r>
              <a:rPr lang="en-US" altLang="zh-CN" dirty="0"/>
              <a:t>Atari </a:t>
            </a:r>
            <a:r>
              <a:rPr lang="zh-CN" altLang="en-US" dirty="0"/>
              <a:t>游戏平台上展示出超越人类水平的表现。</a:t>
            </a:r>
            <a:endParaRPr lang="en-US" altLang="zh-CN" dirty="0"/>
          </a:p>
          <a:p>
            <a:endParaRPr lang="en-US" altLang="zh-CN" dirty="0"/>
          </a:p>
          <a:p>
            <a:pPr marL="285750" indent="-285750">
              <a:buFont typeface="Wingdings" panose="05000000000000000000" charset="0"/>
              <a:buChar char=""/>
            </a:pPr>
            <a:r>
              <a:rPr lang="zh-CN" altLang="en-US" dirty="0"/>
              <a:t>自此以后，结合 </a:t>
            </a:r>
            <a:r>
              <a:rPr lang="en-US" altLang="zh-CN" dirty="0"/>
              <a:t>DL </a:t>
            </a:r>
            <a:r>
              <a:rPr lang="zh-CN" altLang="en-US" dirty="0"/>
              <a:t>与 </a:t>
            </a:r>
            <a:r>
              <a:rPr lang="en-US" altLang="zh-CN" dirty="0"/>
              <a:t>RL </a:t>
            </a:r>
            <a:r>
              <a:rPr lang="zh-CN" altLang="en-US" dirty="0"/>
              <a:t>的深度强化学习（</a:t>
            </a:r>
            <a:r>
              <a:rPr lang="en-US" altLang="zh-CN" dirty="0"/>
              <a:t>Deep Reinforcement Learning, DRL</a:t>
            </a:r>
            <a:r>
              <a:rPr lang="zh-CN" altLang="en-US" dirty="0"/>
              <a:t>）迅速成为人工智能界的焦点。</a:t>
            </a:r>
            <a:endParaRPr lang="en-US" altLang="zh-CN" dirty="0"/>
          </a:p>
          <a:p>
            <a:pPr marL="285750" indent="-285750">
              <a:buFont typeface="Wingdings" panose="05000000000000000000" pitchFamily="2" charset="2"/>
              <a:buChar char="Ø"/>
            </a:pPr>
            <a:endParaRPr kumimoji="1" lang="zh-CN" altLang="en-US" dirty="0"/>
          </a:p>
        </p:txBody>
      </p:sp>
      <p:grpSp>
        <p:nvGrpSpPr>
          <p:cNvPr id="8" name="组合 7"/>
          <p:cNvGrpSpPr/>
          <p:nvPr/>
        </p:nvGrpSpPr>
        <p:grpSpPr>
          <a:xfrm>
            <a:off x="352348" y="1976331"/>
            <a:ext cx="4905375" cy="2915234"/>
            <a:chOff x="5764169" y="2983664"/>
            <a:chExt cx="4905375" cy="2600219"/>
          </a:xfrm>
        </p:grpSpPr>
        <p:pic>
          <p:nvPicPr>
            <p:cNvPr id="5" name="图片 4"/>
            <p:cNvPicPr>
              <a:picLocks noChangeAspect="1"/>
            </p:cNvPicPr>
            <p:nvPr/>
          </p:nvPicPr>
          <p:blipFill>
            <a:blip r:embed="rId2"/>
            <a:stretch>
              <a:fillRect/>
            </a:stretch>
          </p:blipFill>
          <p:spPr>
            <a:xfrm>
              <a:off x="5764169" y="2983664"/>
              <a:ext cx="4905375" cy="1997066"/>
            </a:xfrm>
            <a:prstGeom prst="rect">
              <a:avLst/>
            </a:prstGeom>
          </p:spPr>
        </p:pic>
        <p:sp>
          <p:nvSpPr>
            <p:cNvPr id="7" name="文本框 6"/>
            <p:cNvSpPr txBox="1"/>
            <p:nvPr/>
          </p:nvSpPr>
          <p:spPr>
            <a:xfrm>
              <a:off x="7265773" y="5214551"/>
              <a:ext cx="2323070" cy="369332"/>
            </a:xfrm>
            <a:prstGeom prst="rect">
              <a:avLst/>
            </a:prstGeom>
            <a:gradFill>
              <a:gsLst>
                <a:gs pos="0">
                  <a:schemeClr val="accent3">
                    <a:lumMod val="110000"/>
                    <a:satMod val="105000"/>
                    <a:tint val="67000"/>
                    <a:alpha val="5102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kumimoji="1" lang="en-US" altLang="zh-CN" dirty="0">
                  <a:solidFill>
                    <a:schemeClr val="tx1">
                      <a:lumMod val="85000"/>
                      <a:lumOff val="15000"/>
                    </a:schemeClr>
                  </a:solidFill>
                </a:rPr>
                <a:t>RL</a:t>
              </a:r>
              <a:r>
                <a:rPr kumimoji="1" lang="zh-CN" altLang="en-US" dirty="0">
                  <a:solidFill>
                    <a:schemeClr val="tx1">
                      <a:lumMod val="85000"/>
                      <a:lumOff val="15000"/>
                    </a:schemeClr>
                  </a:solidFill>
                </a:rPr>
                <a:t>论文数量迅速增长</a:t>
              </a:r>
            </a:p>
          </p:txBody>
        </p:sp>
      </p:grpSp>
      <p:pic>
        <p:nvPicPr>
          <p:cNvPr id="10" name="图形 9" descr="问号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5489" y="4782682"/>
            <a:ext cx="1010281" cy="101028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ym typeface="+mn-ea"/>
              </a:rPr>
              <a:t>转移模型和规划的端到端学习</a:t>
            </a:r>
            <a:endParaRPr kumimoji="1" lang="zh-CN" altLang="en-US"/>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20</a:t>
            </a:fld>
            <a:endParaRPr kumimoji="1" lang="zh-CN" altLang="en-US" dirty="0"/>
          </a:p>
        </p:txBody>
      </p:sp>
      <p:sp>
        <p:nvSpPr>
          <p:cNvPr id="5" name="文本框 4"/>
          <p:cNvSpPr txBox="1"/>
          <p:nvPr/>
        </p:nvSpPr>
        <p:spPr>
          <a:xfrm>
            <a:off x="664845" y="1236980"/>
            <a:ext cx="10528935" cy="2091690"/>
          </a:xfrm>
          <a:prstGeom prst="rect">
            <a:avLst/>
          </a:prstGeom>
          <a:noFill/>
        </p:spPr>
        <p:txBody>
          <a:bodyPr wrap="square" rtlCol="0">
            <a:spAutoFit/>
          </a:bodyPr>
          <a:lstStyle/>
          <a:p>
            <a:pPr marL="342900" indent="-342900">
              <a:lnSpc>
                <a:spcPct val="130000"/>
              </a:lnSpc>
              <a:buFont typeface="Wingdings" panose="05000000000000000000" charset="0"/>
              <a:buChar char=""/>
            </a:pPr>
            <a:r>
              <a:rPr kumimoji="1" lang="zh-CN" altLang="en-US" sz="2000"/>
              <a:t>核心思想是值迭代或逐步规划，如建立一个可微的多层网络结构的值迭代网络（</a:t>
            </a:r>
            <a:r>
              <a:rPr kumimoji="1" lang="en-US" altLang="zh-CN" sz="2000"/>
              <a:t>VIN</a:t>
            </a:r>
            <a:r>
              <a:rPr kumimoji="1" lang="zh-CN" altLang="en-US" sz="2000"/>
              <a:t>）。</a:t>
            </a:r>
          </a:p>
          <a:p>
            <a:pPr marL="342900" indent="-342900">
              <a:lnSpc>
                <a:spcPct val="130000"/>
              </a:lnSpc>
              <a:buFont typeface="Wingdings" panose="05000000000000000000" charset="0"/>
              <a:buChar char=""/>
            </a:pPr>
            <a:r>
              <a:rPr kumimoji="1" lang="zh-CN" altLang="en-US" sz="2000"/>
              <a:t>可以通过多层卷积网络来实现：</a:t>
            </a:r>
            <a:r>
              <a:rPr kumimoji="1" lang="zh-CN" altLang="en-US" sz="2000" b="1"/>
              <a:t>每一层都做一步前瞻</a:t>
            </a:r>
            <a:r>
              <a:rPr kumimoji="1" lang="zh-CN" altLang="en-US" sz="2000"/>
              <a:t>。通过反向传播，模型学习值迭代参数</a:t>
            </a:r>
          </a:p>
          <a:p>
            <a:pPr marL="342900" indent="-342900">
              <a:lnSpc>
                <a:spcPct val="130000"/>
              </a:lnSpc>
              <a:buFont typeface="Wingdings" panose="05000000000000000000" charset="0"/>
              <a:buChar char=""/>
            </a:pPr>
            <a:r>
              <a:rPr kumimoji="1" lang="zh-CN" altLang="en-US" sz="2000"/>
              <a:t>VIN 的一个限制是</a:t>
            </a:r>
            <a:r>
              <a:rPr kumimoji="1" lang="zh-CN" altLang="en-US" sz="2000">
                <a:sym typeface="+mn-ea"/>
              </a:rPr>
              <a:t>卷积网络</a:t>
            </a:r>
            <a:r>
              <a:rPr kumimoji="1" lang="zh-CN" altLang="en-US" sz="2000"/>
              <a:t>的层数限制了规划步骤的数量，使得VIN只能在较小的低维域内进行</a:t>
            </a:r>
          </a:p>
        </p:txBody>
      </p:sp>
      <p:sp>
        <p:nvSpPr>
          <p:cNvPr id="7" name="文本框 6"/>
          <p:cNvSpPr txBox="1"/>
          <p:nvPr/>
        </p:nvSpPr>
        <p:spPr>
          <a:xfrm>
            <a:off x="664845" y="3828415"/>
            <a:ext cx="5393055" cy="2676525"/>
          </a:xfrm>
          <a:prstGeom prst="rect">
            <a:avLst/>
          </a:prstGeom>
          <a:noFill/>
          <a:ln w="12700" cmpd="sng">
            <a:solidFill>
              <a:schemeClr val="accent1">
                <a:shade val="50000"/>
              </a:schemeClr>
            </a:solidFill>
            <a:prstDash val="dash"/>
          </a:ln>
        </p:spPr>
        <p:txBody>
          <a:bodyPr wrap="square" rtlCol="0">
            <a:spAutoFit/>
          </a:bodyPr>
          <a:lstStyle/>
          <a:p>
            <a:pPr>
              <a:lnSpc>
                <a:spcPct val="120000"/>
              </a:lnSpc>
            </a:pPr>
            <a:r>
              <a:rPr kumimoji="1" lang="zh-CN" altLang="en-US" sz="2000" b="1">
                <a:solidFill>
                  <a:schemeClr val="accent5">
                    <a:lumMod val="75000"/>
                  </a:schemeClr>
                </a:solidFill>
                <a:sym typeface="+mn-ea"/>
              </a:rPr>
              <a:t>价值传播网络</a:t>
            </a:r>
            <a:r>
              <a:rPr kumimoji="1" lang="zh-CN" altLang="en-US" sz="2000">
                <a:solidFill>
                  <a:schemeClr val="accent5">
                    <a:lumMod val="75000"/>
                  </a:schemeClr>
                </a:solidFill>
              </a:rPr>
              <a:t>（</a:t>
            </a:r>
            <a:r>
              <a:rPr kumimoji="1" lang="zh-CN" altLang="en-US" sz="2000">
                <a:solidFill>
                  <a:schemeClr val="accent5">
                    <a:lumMod val="75000"/>
                  </a:schemeClr>
                </a:solidFill>
                <a:sym typeface="+mn-ea"/>
              </a:rPr>
              <a:t>Value Propagation Network</a:t>
            </a:r>
            <a:r>
              <a:rPr kumimoji="1" lang="zh-CN" altLang="en-US" sz="2000">
                <a:solidFill>
                  <a:schemeClr val="accent5">
                    <a:lumMod val="75000"/>
                  </a:schemeClr>
                </a:solidFill>
              </a:rPr>
              <a:t>）</a:t>
            </a:r>
          </a:p>
          <a:p>
            <a:pPr>
              <a:lnSpc>
                <a:spcPct val="120000"/>
              </a:lnSpc>
            </a:pPr>
            <a:endParaRPr kumimoji="1" lang="zh-CN" altLang="en-US" sz="2000"/>
          </a:p>
          <a:p>
            <a:pPr>
              <a:lnSpc>
                <a:spcPct val="120000"/>
              </a:lnSpc>
            </a:pPr>
            <a:r>
              <a:rPr kumimoji="1" lang="zh-CN" altLang="en-US" sz="2000"/>
              <a:t>受VIN启发创建的一个可归纳的规划器，通过使用层次结构，VProp 能够推广到更大的映 射大小和动态环境，可以学习在动态环境中进行规划和导航。</a:t>
            </a:r>
          </a:p>
          <a:p>
            <a:pPr>
              <a:lnSpc>
                <a:spcPct val="120000"/>
              </a:lnSpc>
            </a:pPr>
            <a:endParaRPr kumimoji="1" lang="zh-CN" altLang="en-US" sz="2000"/>
          </a:p>
        </p:txBody>
      </p:sp>
      <p:sp>
        <p:nvSpPr>
          <p:cNvPr id="8" name="文本框 7"/>
          <p:cNvSpPr txBox="1"/>
          <p:nvPr/>
        </p:nvSpPr>
        <p:spPr>
          <a:xfrm>
            <a:off x="6288405" y="3828415"/>
            <a:ext cx="5393055" cy="2676525"/>
          </a:xfrm>
          <a:prstGeom prst="rect">
            <a:avLst/>
          </a:prstGeom>
          <a:noFill/>
          <a:ln w="12700" cmpd="sng">
            <a:solidFill>
              <a:schemeClr val="accent1">
                <a:shade val="50000"/>
              </a:schemeClr>
            </a:solidFill>
            <a:prstDash val="dash"/>
          </a:ln>
        </p:spPr>
        <p:txBody>
          <a:bodyPr wrap="square" rtlCol="0">
            <a:spAutoFit/>
          </a:bodyPr>
          <a:lstStyle/>
          <a:p>
            <a:pPr>
              <a:lnSpc>
                <a:spcPct val="120000"/>
              </a:lnSpc>
            </a:pPr>
            <a:r>
              <a:rPr kumimoji="1" lang="zh-CN" altLang="en-US" sz="2000" b="1">
                <a:solidFill>
                  <a:schemeClr val="accent5">
                    <a:lumMod val="75000"/>
                  </a:schemeClr>
                </a:solidFill>
                <a:sym typeface="+mn-ea"/>
              </a:rPr>
              <a:t>TreeQN、ATreeC</a:t>
            </a:r>
            <a:r>
              <a:rPr kumimoji="1" lang="zh-CN" altLang="en-US" sz="2000">
                <a:solidFill>
                  <a:schemeClr val="accent5">
                    <a:lumMod val="75000"/>
                  </a:schemeClr>
                </a:solidFill>
                <a:sym typeface="+mn-ea"/>
              </a:rPr>
              <a:t>（均通过端到端训练）</a:t>
            </a:r>
          </a:p>
          <a:p>
            <a:pPr>
              <a:lnSpc>
                <a:spcPct val="120000"/>
              </a:lnSpc>
            </a:pPr>
            <a:r>
              <a:rPr kumimoji="1" lang="zh-CN" altLang="en-US" sz="2000"/>
              <a:t>TreeQN：这是一种可微分的、递归的、树形结构的模型，可以替代深度RL中的任何具有离散行为的价值函数网络</a:t>
            </a:r>
          </a:p>
          <a:p>
            <a:pPr>
              <a:lnSpc>
                <a:spcPct val="120000"/>
              </a:lnSpc>
            </a:pPr>
            <a:r>
              <a:rPr kumimoji="1" lang="zh-CN" altLang="en-US" sz="2000"/>
              <a:t>ATreeC：是一个行动者-评论家的变体，它在TreeQN中增加了一个softmax层，从而形成一个随机策略网络。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深度强化学习发展趋势 </a:t>
            </a:r>
            <a:r>
              <a:rPr lang="en-US" altLang="zh-CN" dirty="0"/>
              <a:t>- Nets got bigger</a:t>
            </a:r>
          </a:p>
        </p:txBody>
      </p:sp>
      <p:sp>
        <p:nvSpPr>
          <p:cNvPr id="3" name="灯片编号占位符 2"/>
          <p:cNvSpPr>
            <a:spLocks noGrp="1"/>
          </p:cNvSpPr>
          <p:nvPr>
            <p:ph type="sldNum" sz="quarter" idx="4"/>
          </p:nvPr>
        </p:nvSpPr>
        <p:spPr/>
        <p:txBody>
          <a:bodyPr/>
          <a:lstStyle/>
          <a:p>
            <a:fld id="{7D9BB5D0-35E4-459D-AEF3-FE4D7C45CC19}" type="slidenum">
              <a:rPr lang="zh-CN" altLang="en-US" smtClean="0"/>
              <a:t>21</a:t>
            </a:fld>
            <a:endParaRPr lang="zh-CN" altLang="en-US"/>
          </a:p>
        </p:txBody>
      </p:sp>
      <p:pic>
        <p:nvPicPr>
          <p:cNvPr id="7" name="图片 6"/>
          <p:cNvPicPr>
            <a:picLocks noChangeAspect="1"/>
          </p:cNvPicPr>
          <p:nvPr/>
        </p:nvPicPr>
        <p:blipFill>
          <a:blip r:embed="rId2"/>
          <a:stretch>
            <a:fillRect/>
          </a:stretch>
        </p:blipFill>
        <p:spPr>
          <a:xfrm>
            <a:off x="474345" y="1065530"/>
            <a:ext cx="4854575" cy="2741295"/>
          </a:xfrm>
          <a:prstGeom prst="rect">
            <a:avLst/>
          </a:prstGeom>
        </p:spPr>
      </p:pic>
      <p:pic>
        <p:nvPicPr>
          <p:cNvPr id="8" name="图片 7"/>
          <p:cNvPicPr>
            <a:picLocks noChangeAspect="1"/>
          </p:cNvPicPr>
          <p:nvPr/>
        </p:nvPicPr>
        <p:blipFill>
          <a:blip r:embed="rId3"/>
          <a:stretch>
            <a:fillRect/>
          </a:stretch>
        </p:blipFill>
        <p:spPr>
          <a:xfrm>
            <a:off x="6106795" y="1065530"/>
            <a:ext cx="5448935" cy="2662555"/>
          </a:xfrm>
          <a:prstGeom prst="rect">
            <a:avLst/>
          </a:prstGeom>
        </p:spPr>
      </p:pic>
      <p:pic>
        <p:nvPicPr>
          <p:cNvPr id="9" name="图片 8"/>
          <p:cNvPicPr>
            <a:picLocks noChangeAspect="1"/>
          </p:cNvPicPr>
          <p:nvPr/>
        </p:nvPicPr>
        <p:blipFill>
          <a:blip r:embed="rId4"/>
          <a:stretch>
            <a:fillRect/>
          </a:stretch>
        </p:blipFill>
        <p:spPr>
          <a:xfrm>
            <a:off x="1223010" y="3861435"/>
            <a:ext cx="3628390" cy="2919095"/>
          </a:xfrm>
          <a:prstGeom prst="rect">
            <a:avLst/>
          </a:prstGeom>
        </p:spPr>
      </p:pic>
      <p:pic>
        <p:nvPicPr>
          <p:cNvPr id="10" name="图片 9"/>
          <p:cNvPicPr>
            <a:picLocks noChangeAspect="1"/>
          </p:cNvPicPr>
          <p:nvPr/>
        </p:nvPicPr>
        <p:blipFill>
          <a:blip r:embed="rId5"/>
          <a:stretch>
            <a:fillRect/>
          </a:stretch>
        </p:blipFill>
        <p:spPr>
          <a:xfrm>
            <a:off x="5914390" y="4175760"/>
            <a:ext cx="5834380" cy="22910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813219" y="68303"/>
            <a:ext cx="6476555" cy="6737575"/>
          </a:xfrm>
          <a:prstGeom prst="rect">
            <a:avLst/>
          </a:prstGeom>
        </p:spPr>
      </p:pic>
      <p:sp>
        <p:nvSpPr>
          <p:cNvPr id="2" name="文本占位符 1"/>
          <p:cNvSpPr>
            <a:spLocks noGrp="1"/>
          </p:cNvSpPr>
          <p:nvPr>
            <p:ph type="body" sz="quarter" idx="10"/>
          </p:nvPr>
        </p:nvSpPr>
        <p:spPr/>
        <p:txBody>
          <a:bodyPr/>
          <a:lstStyle/>
          <a:p>
            <a:r>
              <a:rPr lang="en-US" altLang="zh-CN" dirty="0"/>
              <a:t>DRL</a:t>
            </a:r>
            <a:r>
              <a:rPr lang="zh-CN" altLang="en-US" dirty="0"/>
              <a:t>算法发展脉络</a:t>
            </a:r>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22</a:t>
            </a:fld>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深度强化学习的问题</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23</a:t>
            </a:fld>
            <a:endParaRPr kumimoji="1" lang="zh-CN" altLang="en-US" dirty="0"/>
          </a:p>
        </p:txBody>
      </p:sp>
      <p:grpSp>
        <p:nvGrpSpPr>
          <p:cNvPr id="9" name="组合 8"/>
          <p:cNvGrpSpPr/>
          <p:nvPr/>
        </p:nvGrpSpPr>
        <p:grpSpPr>
          <a:xfrm>
            <a:off x="6096000" y="1304309"/>
            <a:ext cx="5549522" cy="5046840"/>
            <a:chOff x="6096000" y="1304309"/>
            <a:chExt cx="5549522" cy="5046840"/>
          </a:xfrm>
        </p:grpSpPr>
        <p:pic>
          <p:nvPicPr>
            <p:cNvPr id="5122"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b="6869"/>
            <a:stretch>
              <a:fillRect/>
            </a:stretch>
          </p:blipFill>
          <p:spPr bwMode="auto">
            <a:xfrm>
              <a:off x="6096000" y="1304309"/>
              <a:ext cx="5549522" cy="45547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769324" y="6043372"/>
              <a:ext cx="2202873" cy="307777"/>
            </a:xfrm>
            <a:prstGeom prst="rect">
              <a:avLst/>
            </a:prstGeom>
            <a:solidFill>
              <a:schemeClr val="accent1">
                <a:lumMod val="20000"/>
                <a:lumOff val="80000"/>
              </a:schemeClr>
            </a:solidFill>
          </p:spPr>
          <p:txBody>
            <a:bodyPr wrap="square" rtlCol="0">
              <a:spAutoFit/>
            </a:bodyPr>
            <a:lstStyle>
              <a:defPPr>
                <a:defRPr lang="en-US"/>
              </a:defPPr>
              <a:lvl1pPr algn="ctr">
                <a:defRPr kumimoji="1" sz="1400">
                  <a:latin typeface="Microsoft YaHei" panose="020B0503020204020204" pitchFamily="34" charset="-122"/>
                  <a:ea typeface="Microsoft YaHei" panose="020B0503020204020204" pitchFamily="34" charset="-122"/>
                </a:defRPr>
              </a:lvl1pPr>
            </a:lstStyle>
            <a:p>
              <a:r>
                <a:rPr lang="zh-CN" altLang="en-US" dirty="0"/>
                <a:t>基于模型 </a:t>
              </a:r>
              <a:r>
                <a:rPr lang="en-US" altLang="zh-CN" dirty="0"/>
                <a:t>vs.</a:t>
              </a:r>
              <a:r>
                <a:rPr lang="zh-CN" altLang="en-US" dirty="0"/>
                <a:t>免模型</a:t>
              </a:r>
            </a:p>
          </p:txBody>
        </p:sp>
      </p:grpSp>
      <p:sp>
        <p:nvSpPr>
          <p:cNvPr id="7" name="文本框 6"/>
          <p:cNvSpPr txBox="1"/>
          <p:nvPr/>
        </p:nvSpPr>
        <p:spPr>
          <a:xfrm>
            <a:off x="724232" y="1300085"/>
            <a:ext cx="5095228" cy="1477328"/>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深度强化学习 </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DRL</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近年快速发展，多数方法将</a:t>
            </a:r>
            <a:r>
              <a:rPr lang="zh-CN" altLang="en-US" dirty="0">
                <a:solidFill>
                  <a:srgbClr val="0F6EC7"/>
                </a:solidFill>
                <a:latin typeface="Microsoft YaHei" panose="020B0503020204020204" pitchFamily="34" charset="-122"/>
                <a:ea typeface="Microsoft YaHei" panose="020B0503020204020204" pitchFamily="34" charset="-122"/>
              </a:rPr>
              <a:t>免模型方法</a:t>
            </a:r>
            <a:r>
              <a:rPr lang="zh-CN" altLang="en-US" dirty="0">
                <a:latin typeface="Microsoft YaHei" panose="020B0503020204020204" pitchFamily="34" charset="-122"/>
                <a:ea typeface="Microsoft YaHei" panose="020B0503020204020204" pitchFamily="34" charset="-122"/>
              </a:rPr>
              <a:t>与 </a:t>
            </a:r>
            <a:r>
              <a:rPr lang="en-US" altLang="zh-CN" dirty="0">
                <a:solidFill>
                  <a:srgbClr val="0F6EC7"/>
                </a:solidFill>
                <a:latin typeface="Microsoft YaHei" panose="020B0503020204020204" pitchFamily="34" charset="-122"/>
                <a:ea typeface="Microsoft YaHei" panose="020B0503020204020204" pitchFamily="34" charset="-122"/>
              </a:rPr>
              <a:t>DL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（深度学习）结合，而免模型算法的天然缺陷，与 </a:t>
            </a:r>
            <a:r>
              <a:rPr lang="en-US" altLang="zh-CN" dirty="0">
                <a:latin typeface="Microsoft YaHei" panose="020B0503020204020204" pitchFamily="34" charset="-122"/>
                <a:ea typeface="Microsoft YaHei" panose="020B0503020204020204" pitchFamily="34" charset="-122"/>
              </a:rPr>
              <a:t>DRL</a:t>
            </a:r>
            <a:r>
              <a:rPr lang="zh-CN" altLang="en-US" dirty="0">
                <a:latin typeface="Microsoft YaHei" panose="020B0503020204020204" pitchFamily="34" charset="-122"/>
                <a:ea typeface="Microsoft YaHei" panose="020B0503020204020204" pitchFamily="34" charset="-122"/>
              </a:rPr>
              <a:t>的几大问题相对应。</a:t>
            </a:r>
            <a:br>
              <a:rPr lang="zh-CN" altLang="en-US" dirty="0"/>
            </a:br>
            <a:endParaRPr kumimoji="1" lang="zh-CN" altLang="en-US" dirty="0"/>
          </a:p>
        </p:txBody>
      </p:sp>
      <p:sp>
        <p:nvSpPr>
          <p:cNvPr id="8" name="文本框 7"/>
          <p:cNvSpPr txBox="1"/>
          <p:nvPr/>
        </p:nvSpPr>
        <p:spPr>
          <a:xfrm>
            <a:off x="724232" y="3706253"/>
            <a:ext cx="5095228" cy="1941622"/>
          </a:xfrm>
          <a:prstGeom prst="rect">
            <a:avLst/>
          </a:prstGeom>
          <a:solidFill>
            <a:schemeClr val="accent1">
              <a:lumMod val="20000"/>
              <a:lumOff val="80000"/>
            </a:schemeClr>
          </a:solidFill>
        </p:spPr>
        <p:txBody>
          <a:bodyPr wrap="square" rtlCol="0">
            <a:spAutoFit/>
          </a:bodyPr>
          <a:lstStyle/>
          <a:p>
            <a:pPr>
              <a:lnSpc>
                <a:spcPct val="150000"/>
              </a:lnSpc>
            </a:pPr>
            <a:r>
              <a:rPr lang="zh-CN" altLang="en-US" b="1" dirty="0">
                <a:solidFill>
                  <a:srgbClr val="0F6EC7"/>
                </a:solidFill>
                <a:latin typeface="Microsoft YaHei" panose="020B0503020204020204" pitchFamily="34" charset="-122"/>
                <a:ea typeface="Microsoft YaHei" panose="020B0503020204020204" pitchFamily="34" charset="-122"/>
              </a:rPr>
              <a:t>免模型方法自身存在以下几大缺陷：</a:t>
            </a:r>
            <a:endParaRPr lang="en-US" altLang="zh-CN" b="1" dirty="0">
              <a:solidFill>
                <a:srgbClr val="0F6EC7"/>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无法对具体问题进行建模；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无法从不带反馈信号的样本中学习，样本利用率低；</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没有模型，解释性不强，调试困难；</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不够稳定，在训练中极易发散。</a:t>
            </a:r>
            <a:endParaRPr kumimoji="1" lang="zh-CN" altLang="en-US" sz="1600" dirty="0">
              <a:latin typeface="Microsoft YaHei" panose="020B0503020204020204" pitchFamily="34" charset="-122"/>
              <a:ea typeface="Microsoft YaHei" panose="020B0503020204020204" pitchFamily="34" charset="-122"/>
            </a:endParaRPr>
          </a:p>
        </p:txBody>
      </p:sp>
      <p:pic>
        <p:nvPicPr>
          <p:cNvPr id="13" name="图形 12" descr="箭头: 逆时针曲线 轮廓"/>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495422">
            <a:off x="2515098" y="2183845"/>
            <a:ext cx="1513496" cy="15134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81891" y="1468582"/>
            <a:ext cx="11028218" cy="3920836"/>
          </a:xfrm>
          <a:prstGeom prst="roundRect">
            <a:avLst/>
          </a:prstGeom>
          <a:ln w="2540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50000"/>
              </a:lnSpc>
            </a:pPr>
            <a:r>
              <a:rPr kumimoji="1" lang="zh-CN" altLang="en-US" dirty="0">
                <a:solidFill>
                  <a:schemeClr val="tx1"/>
                </a:solidFill>
              </a:rPr>
              <a:t>第一，免模型的方法相对简单直观，开源实现丰富，比较容易上手，从而吸引了更多的学者进行研究，有更大可能做出突破性的工作，如</a:t>
            </a:r>
            <a:r>
              <a:rPr kumimoji="1" lang="en-US" altLang="zh-CN" dirty="0">
                <a:solidFill>
                  <a:schemeClr val="tx1"/>
                </a:solidFill>
              </a:rPr>
              <a:t>DQN</a:t>
            </a:r>
            <a:r>
              <a:rPr kumimoji="1" lang="zh-CN" altLang="en-US" dirty="0">
                <a:solidFill>
                  <a:schemeClr val="tx1"/>
                </a:solidFill>
              </a:rPr>
              <a:t>和</a:t>
            </a:r>
            <a:r>
              <a:rPr kumimoji="1" lang="en-US" altLang="zh-CN" dirty="0">
                <a:solidFill>
                  <a:schemeClr val="tx1"/>
                </a:solidFill>
              </a:rPr>
              <a:t>AlphaGo</a:t>
            </a:r>
            <a:r>
              <a:rPr kumimoji="1" lang="zh-CN" altLang="en-US" dirty="0">
                <a:solidFill>
                  <a:schemeClr val="tx1"/>
                </a:solidFill>
              </a:rPr>
              <a:t>系列。</a:t>
            </a:r>
            <a:endParaRPr kumimoji="1" lang="en-US" altLang="zh-CN" dirty="0">
              <a:solidFill>
                <a:schemeClr val="tx1"/>
              </a:solidFill>
            </a:endParaRPr>
          </a:p>
          <a:p>
            <a:pPr>
              <a:lnSpc>
                <a:spcPct val="150000"/>
              </a:lnSpc>
            </a:pPr>
            <a:r>
              <a:rPr kumimoji="1" lang="zh-CN" altLang="en-US" dirty="0">
                <a:solidFill>
                  <a:schemeClr val="tx1"/>
                </a:solidFill>
              </a:rPr>
              <a:t>第二，当前</a:t>
            </a:r>
            <a:r>
              <a:rPr kumimoji="1" lang="en-US" altLang="zh-CN" dirty="0">
                <a:solidFill>
                  <a:schemeClr val="tx1"/>
                </a:solidFill>
              </a:rPr>
              <a:t>RL</a:t>
            </a:r>
            <a:r>
              <a:rPr kumimoji="1" lang="zh-CN" altLang="en-US" dirty="0">
                <a:solidFill>
                  <a:schemeClr val="tx1"/>
                </a:solidFill>
              </a:rPr>
              <a:t>的发展还处于初级阶段，学界的研究重点还是集中在环境是确定的、静态的，状态主要是离散的、静态的、完全可观察的，反馈也是确定的问题（如</a:t>
            </a:r>
            <a:r>
              <a:rPr kumimoji="1" lang="en-US" altLang="zh-CN" dirty="0">
                <a:solidFill>
                  <a:schemeClr val="tx1"/>
                </a:solidFill>
              </a:rPr>
              <a:t>Atari</a:t>
            </a:r>
            <a:r>
              <a:rPr kumimoji="1" lang="zh-CN" altLang="en-US" dirty="0">
                <a:solidFill>
                  <a:schemeClr val="tx1"/>
                </a:solidFill>
              </a:rPr>
              <a:t>游戏）上。针对这种相对“简单”、基础、通用的问题，免模型方法本身很合适。</a:t>
            </a:r>
            <a:endParaRPr kumimoji="1" lang="en-US" altLang="zh-CN" dirty="0">
              <a:solidFill>
                <a:schemeClr val="tx1"/>
              </a:solidFill>
            </a:endParaRPr>
          </a:p>
          <a:p>
            <a:pPr>
              <a:lnSpc>
                <a:spcPct val="150000"/>
              </a:lnSpc>
            </a:pPr>
            <a:r>
              <a:rPr kumimoji="1" lang="zh-CN" altLang="en-US" dirty="0">
                <a:solidFill>
                  <a:schemeClr val="tx1"/>
                </a:solidFill>
              </a:rPr>
              <a:t>最后，在“</a:t>
            </a:r>
            <a:r>
              <a:rPr kumimoji="1" lang="en-US" altLang="zh-CN" dirty="0">
                <a:solidFill>
                  <a:schemeClr val="tx1"/>
                </a:solidFill>
              </a:rPr>
              <a:t>AI = RL + DL”</a:t>
            </a:r>
            <a:r>
              <a:rPr kumimoji="1" lang="zh-CN" altLang="en-US" dirty="0">
                <a:solidFill>
                  <a:schemeClr val="tx1"/>
                </a:solidFill>
              </a:rPr>
              <a:t>这一观点的鼓动下，学界高估了</a:t>
            </a:r>
            <a:r>
              <a:rPr kumimoji="1" lang="en-US" altLang="zh-CN" dirty="0">
                <a:solidFill>
                  <a:schemeClr val="tx1"/>
                </a:solidFill>
              </a:rPr>
              <a:t>DRL</a:t>
            </a:r>
            <a:r>
              <a:rPr kumimoji="1" lang="zh-CN" altLang="en-US" dirty="0">
                <a:solidFill>
                  <a:schemeClr val="tx1"/>
                </a:solidFill>
              </a:rPr>
              <a:t>的能力。</a:t>
            </a:r>
            <a:r>
              <a:rPr kumimoji="1" lang="en-US" altLang="zh-CN" dirty="0">
                <a:solidFill>
                  <a:schemeClr val="tx1"/>
                </a:solidFill>
              </a:rPr>
              <a:t>DQN</a:t>
            </a:r>
            <a:r>
              <a:rPr kumimoji="1" lang="zh-CN" altLang="en-US" dirty="0">
                <a:solidFill>
                  <a:schemeClr val="tx1"/>
                </a:solidFill>
              </a:rPr>
              <a:t>展示出的令人兴奋的能力使得很多人围绕着</a:t>
            </a:r>
            <a:r>
              <a:rPr kumimoji="1" lang="en-US" altLang="zh-CN" dirty="0">
                <a:solidFill>
                  <a:schemeClr val="tx1"/>
                </a:solidFill>
              </a:rPr>
              <a:t>DQN</a:t>
            </a:r>
            <a:r>
              <a:rPr kumimoji="1" lang="zh-CN" altLang="en-US" dirty="0">
                <a:solidFill>
                  <a:schemeClr val="tx1"/>
                </a:solidFill>
              </a:rPr>
              <a:t>进行拓展，创造出了一系列同样属于免模型的工作。</a:t>
            </a:r>
          </a:p>
          <a:p>
            <a:pPr algn="ctr"/>
            <a:endParaRPr kumimoji="1" lang="zh-CN" altLang="en-US" dirty="0"/>
          </a:p>
        </p:txBody>
      </p:sp>
      <p:sp>
        <p:nvSpPr>
          <p:cNvPr id="2" name="文本占位符 1"/>
          <p:cNvSpPr>
            <a:spLocks noGrp="1"/>
          </p:cNvSpPr>
          <p:nvPr>
            <p:ph type="body" sz="quarter" idx="10"/>
          </p:nvPr>
        </p:nvSpPr>
        <p:spPr/>
        <p:txBody>
          <a:bodyPr/>
          <a:lstStyle/>
          <a:p>
            <a:r>
              <a:rPr kumimoji="1" lang="zh-CN" altLang="en-US" dirty="0"/>
              <a:t>多数深度强化学习基于免模型方法的原因</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24</a:t>
            </a:fld>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深度强化学习前沿研究方向</a:t>
            </a:r>
          </a:p>
        </p:txBody>
      </p:sp>
      <p:pic>
        <p:nvPicPr>
          <p:cNvPr id="5" name="图片 4"/>
          <p:cNvPicPr>
            <a:picLocks noChangeAspect="1"/>
          </p:cNvPicPr>
          <p:nvPr/>
        </p:nvPicPr>
        <p:blipFill>
          <a:blip r:embed="rId2"/>
          <a:stretch>
            <a:fillRect/>
          </a:stretch>
        </p:blipFill>
        <p:spPr>
          <a:xfrm>
            <a:off x="323150" y="2117401"/>
            <a:ext cx="4671118" cy="2578167"/>
          </a:xfrm>
          <a:prstGeom prst="rect">
            <a:avLst/>
          </a:prstGeom>
        </p:spPr>
      </p:pic>
      <p:sp>
        <p:nvSpPr>
          <p:cNvPr id="3" name="文本占位符 2"/>
          <p:cNvSpPr>
            <a:spLocks noGrp="1"/>
          </p:cNvSpPr>
          <p:nvPr>
            <p:ph type="body" sz="quarter" idx="22"/>
          </p:nvPr>
        </p:nvSpPr>
        <p:spPr>
          <a:xfrm>
            <a:off x="5324984" y="1602800"/>
            <a:ext cx="6230582" cy="3652397"/>
          </a:xfrm>
        </p:spPr>
        <p:txBody>
          <a:bodyPr/>
          <a:lstStyle/>
          <a:p>
            <a:pPr marL="342900" indent="-342900">
              <a:buFont typeface="Arial" panose="020B0604020202090204" pitchFamily="34" charset="0"/>
              <a:buChar char="•"/>
            </a:pPr>
            <a:r>
              <a:rPr lang="zh-CN" altLang="en-US" dirty="0"/>
              <a:t>基于模型的方法</a:t>
            </a:r>
            <a:endParaRPr lang="en-US" altLang="zh-CN" dirty="0"/>
          </a:p>
          <a:p>
            <a:pPr marL="342900" indent="-342900">
              <a:buFont typeface="Arial" panose="020B0604020202090204" pitchFamily="34" charset="0"/>
              <a:buChar char="•"/>
            </a:pPr>
            <a:r>
              <a:rPr lang="zh-CN" altLang="en-US" dirty="0"/>
              <a:t>提高免模型方法的数据利用率和扩展性</a:t>
            </a:r>
            <a:endParaRPr lang="en-US" altLang="zh-CN" dirty="0"/>
          </a:p>
          <a:p>
            <a:pPr marL="342900" indent="-342900">
              <a:buFont typeface="Arial" panose="020B0604020202090204" pitchFamily="34" charset="0"/>
              <a:buChar char="•"/>
            </a:pPr>
            <a:r>
              <a:rPr lang="zh-CN" altLang="en-US" dirty="0"/>
              <a:t>更高效的探索策略</a:t>
            </a:r>
            <a:endParaRPr lang="en-US" altLang="zh-CN" dirty="0"/>
          </a:p>
          <a:p>
            <a:pPr marL="342900" indent="-342900">
              <a:buFont typeface="Arial" panose="020B0604020202090204" pitchFamily="34" charset="0"/>
              <a:buChar char="•"/>
            </a:pPr>
            <a:r>
              <a:rPr lang="zh-CN" altLang="en-US" dirty="0"/>
              <a:t>与模仿学习（</a:t>
            </a:r>
            <a:r>
              <a:rPr lang="en-US" altLang="zh-CN" dirty="0"/>
              <a:t>Imitation Learning, IL</a:t>
            </a:r>
            <a:r>
              <a:rPr lang="zh-CN" altLang="en-US" dirty="0"/>
              <a:t>）结合</a:t>
            </a:r>
            <a:endParaRPr lang="en-US" altLang="zh-CN" dirty="0"/>
          </a:p>
          <a:p>
            <a:pPr marL="342900" indent="-342900">
              <a:buFont typeface="Arial" panose="020B0604020202090204" pitchFamily="34" charset="0"/>
              <a:buChar char="•"/>
            </a:pPr>
            <a:r>
              <a:rPr lang="zh-CN" altLang="en-US" dirty="0"/>
              <a:t>奖赏塑形（</a:t>
            </a:r>
            <a:r>
              <a:rPr lang="en-US" altLang="zh-CN" dirty="0"/>
              <a:t>Reward Shaping</a:t>
            </a:r>
            <a:r>
              <a:rPr lang="zh-CN" altLang="en-US" dirty="0"/>
              <a:t>）</a:t>
            </a:r>
            <a:endParaRPr lang="en-US" altLang="zh-CN" dirty="0"/>
          </a:p>
          <a:p>
            <a:pPr marL="342900" indent="-342900">
              <a:buFont typeface="Arial" panose="020B0604020202090204" pitchFamily="34" charset="0"/>
              <a:buChar char="•"/>
            </a:pPr>
            <a:r>
              <a:rPr lang="en-US" altLang="zh-CN" dirty="0"/>
              <a:t>RL</a:t>
            </a:r>
            <a:r>
              <a:rPr lang="zh-CN" altLang="en-US" dirty="0"/>
              <a:t>中的迁移学习与多任务学习</a:t>
            </a:r>
            <a:endParaRPr lang="en-US" altLang="zh-CN" dirty="0"/>
          </a:p>
          <a:p>
            <a:pPr marL="342900" indent="-342900">
              <a:buFont typeface="Arial" panose="020B0604020202090204" pitchFamily="34" charset="0"/>
              <a:buChar char="•"/>
            </a:pPr>
            <a:r>
              <a:rPr lang="zh-CN" altLang="en-US" dirty="0"/>
              <a:t>层级</a:t>
            </a:r>
            <a:r>
              <a:rPr lang="en-US" altLang="zh-CN" dirty="0"/>
              <a:t>RL</a:t>
            </a:r>
            <a:r>
              <a:rPr lang="zh-CN" altLang="en-US" dirty="0"/>
              <a:t>（</a:t>
            </a:r>
            <a:r>
              <a:rPr lang="en-US" altLang="zh-CN" dirty="0"/>
              <a:t>Hierarchical RL, HRL</a:t>
            </a:r>
            <a:r>
              <a:rPr lang="zh-CN" altLang="en-US" dirty="0"/>
              <a:t>）</a:t>
            </a:r>
            <a:endParaRPr lang="en-US" altLang="zh-CN" dirty="0"/>
          </a:p>
          <a:p>
            <a:pPr marL="342900" indent="-342900">
              <a:buFont typeface="Arial" panose="020B0604020202090204" pitchFamily="34" charset="0"/>
              <a:buChar char="•"/>
            </a:pPr>
            <a:r>
              <a:rPr lang="zh-CN" altLang="en-US" dirty="0"/>
              <a:t>处理其他模态的输入</a:t>
            </a:r>
            <a:endParaRPr lang="en-US" altLang="zh-CN" dirty="0"/>
          </a:p>
          <a:p>
            <a:pPr marL="342900" indent="-342900">
              <a:buFont typeface="Arial" panose="020B0604020202090204" pitchFamily="34" charset="0"/>
              <a:buChar char="•"/>
            </a:pPr>
            <a:r>
              <a:rPr lang="zh-CN" altLang="en-US" dirty="0"/>
              <a:t>对抗样本</a:t>
            </a:r>
            <a:r>
              <a:rPr lang="en-US" altLang="zh-CN" dirty="0"/>
              <a:t>RL</a:t>
            </a:r>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25</a:t>
            </a:fld>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多智能体强化学习</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26</a:t>
            </a:fld>
            <a:endParaRPr kumimoji="1" lang="zh-CN" altLang="en-US" dirty="0"/>
          </a:p>
        </p:txBody>
      </p:sp>
      <p:sp>
        <p:nvSpPr>
          <p:cNvPr id="7" name="文本框 6"/>
          <p:cNvSpPr txBox="1"/>
          <p:nvPr/>
        </p:nvSpPr>
        <p:spPr>
          <a:xfrm>
            <a:off x="474345" y="1531620"/>
            <a:ext cx="4765675" cy="460375"/>
          </a:xfrm>
          <a:prstGeom prst="rect">
            <a:avLst/>
          </a:prstGeom>
          <a:noFill/>
        </p:spPr>
        <p:txBody>
          <a:bodyPr wrap="square" rtlCol="0">
            <a:spAutoFit/>
          </a:bodyPr>
          <a:lstStyle/>
          <a:p>
            <a:r>
              <a:rPr kumimoji="1" lang="zh-CN" altLang="en-US" sz="2400">
                <a:solidFill>
                  <a:schemeClr val="accent5">
                    <a:lumMod val="75000"/>
                  </a:schemeClr>
                </a:solidFill>
                <a:sym typeface="+mn-ea"/>
              </a:rPr>
              <a:t>多智能体强化学习</a:t>
            </a:r>
          </a:p>
        </p:txBody>
      </p:sp>
      <p:sp>
        <p:nvSpPr>
          <p:cNvPr id="8" name="文本框 7"/>
          <p:cNvSpPr txBox="1"/>
          <p:nvPr/>
        </p:nvSpPr>
        <p:spPr>
          <a:xfrm>
            <a:off x="474345" y="2287905"/>
            <a:ext cx="10034270" cy="3415030"/>
          </a:xfrm>
          <a:prstGeom prst="rect">
            <a:avLst/>
          </a:prstGeom>
          <a:noFill/>
        </p:spPr>
        <p:txBody>
          <a:bodyPr wrap="square" rtlCol="0">
            <a:spAutoFit/>
          </a:bodyPr>
          <a:lstStyle/>
          <a:p>
            <a:pPr indent="0">
              <a:lnSpc>
                <a:spcPct val="120000"/>
              </a:lnSpc>
              <a:buFont typeface="Wingdings" panose="05000000000000000000" charset="0"/>
              <a:buNone/>
            </a:pPr>
            <a:r>
              <a:rPr lang="zh-CN" altLang="en-US" sz="2000" dirty="0">
                <a:sym typeface="+mn-ea"/>
              </a:rPr>
              <a:t>多智能体强化学习(Multi-Agent RL, MARL)通过</a:t>
            </a:r>
            <a:r>
              <a:rPr lang="zh-CN" altLang="en-US" sz="2000" b="1" dirty="0">
                <a:sym typeface="+mn-ea"/>
              </a:rPr>
              <a:t>多个智能体</a:t>
            </a:r>
            <a:r>
              <a:rPr lang="zh-CN" altLang="en-US" sz="2000" dirty="0">
                <a:sym typeface="+mn-ea"/>
              </a:rPr>
              <a:t>的合作来解决复杂任务。</a:t>
            </a:r>
          </a:p>
          <a:p>
            <a:pPr indent="0">
              <a:lnSpc>
                <a:spcPct val="120000"/>
              </a:lnSpc>
              <a:buFont typeface="Wingdings" panose="05000000000000000000" charset="0"/>
              <a:buNone/>
            </a:pPr>
            <a:endParaRPr kumimoji="1" lang="zh-CN" altLang="en-US" sz="2000" dirty="0"/>
          </a:p>
          <a:p>
            <a:pPr indent="0">
              <a:lnSpc>
                <a:spcPct val="120000"/>
              </a:lnSpc>
              <a:buFont typeface="Wingdings" panose="05000000000000000000" charset="0"/>
              <a:buNone/>
            </a:pPr>
            <a:r>
              <a:rPr lang="zh-CN" altLang="en-US" sz="2000" dirty="0">
                <a:sym typeface="+mn-ea"/>
              </a:rPr>
              <a:t>在多智能体系统(Multi-Agent System, MAS)中，各智能体相互通信，并与环境相互作用。多智能体之间的关系涉及到</a:t>
            </a:r>
            <a:r>
              <a:rPr lang="zh-CN" altLang="en-US" sz="2000" b="1" dirty="0">
                <a:sym typeface="+mn-ea"/>
              </a:rPr>
              <a:t>完全合作</a:t>
            </a:r>
            <a:r>
              <a:rPr lang="zh-CN" altLang="en-US" sz="2000" dirty="0">
                <a:sym typeface="+mn-ea"/>
              </a:rPr>
              <a:t>，</a:t>
            </a:r>
            <a:r>
              <a:rPr lang="zh-CN" altLang="en-US" sz="2000" b="1" dirty="0">
                <a:sym typeface="+mn-ea"/>
              </a:rPr>
              <a:t>完全竞争</a:t>
            </a:r>
            <a:r>
              <a:rPr lang="zh-CN" altLang="en-US" sz="2000" dirty="0">
                <a:sym typeface="+mn-ea"/>
              </a:rPr>
              <a:t>和</a:t>
            </a:r>
            <a:r>
              <a:rPr lang="zh-CN" altLang="en-US" sz="2000" b="1" dirty="0">
                <a:sym typeface="+mn-ea"/>
              </a:rPr>
              <a:t>混合</a:t>
            </a:r>
            <a:r>
              <a:rPr lang="zh-CN" altLang="en-US" sz="2000" dirty="0">
                <a:sym typeface="+mn-ea"/>
              </a:rPr>
              <a:t>的场景。</a:t>
            </a:r>
          </a:p>
          <a:p>
            <a:pPr indent="0">
              <a:lnSpc>
                <a:spcPct val="120000"/>
              </a:lnSpc>
              <a:buFont typeface="Wingdings" panose="05000000000000000000" charset="0"/>
              <a:buNone/>
            </a:pPr>
            <a:endParaRPr kumimoji="1" lang="zh-CN" altLang="en-US" sz="2000" dirty="0"/>
          </a:p>
          <a:p>
            <a:pPr indent="0">
              <a:lnSpc>
                <a:spcPct val="120000"/>
              </a:lnSpc>
              <a:buFont typeface="Wingdings" panose="05000000000000000000" charset="0"/>
              <a:buNone/>
            </a:pPr>
            <a:r>
              <a:rPr kumimoji="1" lang="zh-CN" altLang="en-US" sz="2000" dirty="0">
                <a:solidFill>
                  <a:schemeClr val="accent5">
                    <a:lumMod val="75000"/>
                  </a:schemeClr>
                </a:solidFill>
                <a:sym typeface="+mn-ea"/>
              </a:rPr>
              <a:t>为什么不把其他代理看作是环境的一部分，并使用单代理算法，比如Q-learning?</a:t>
            </a:r>
            <a:endParaRPr kumimoji="1" lang="zh-CN" altLang="en-US" sz="2000" dirty="0"/>
          </a:p>
          <a:p>
            <a:pPr indent="0">
              <a:lnSpc>
                <a:spcPct val="120000"/>
              </a:lnSpc>
              <a:buFont typeface="Wingdings" panose="05000000000000000000" charset="0"/>
              <a:buNone/>
            </a:pPr>
            <a:r>
              <a:rPr lang="zh-CN" altLang="en-US" sz="2000" dirty="0">
                <a:sym typeface="+mn-ea"/>
              </a:rPr>
              <a:t>和单一智能体环境不同，MAS 中各智能体的价值函数依赖于联合行动和联合决策，控制多个智能体带来了额外的挑战，比如多个智能体之间相互作用不断重塑环境导致环境的非平稳性，环境是部分可观测的，以及针对多智能体的训练方案等。</a:t>
            </a:r>
            <a:endParaRPr kumimoji="1"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多智能体强化学习</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27</a:t>
            </a:fld>
            <a:endParaRPr kumimoji="1" lang="zh-CN" altLang="en-US" dirty="0"/>
          </a:p>
        </p:txBody>
      </p:sp>
      <p:sp>
        <p:nvSpPr>
          <p:cNvPr id="3" name="文本框 2"/>
          <p:cNvSpPr txBox="1"/>
          <p:nvPr/>
        </p:nvSpPr>
        <p:spPr>
          <a:xfrm>
            <a:off x="995045" y="2140585"/>
            <a:ext cx="8682355" cy="1346835"/>
          </a:xfrm>
          <a:prstGeom prst="rect">
            <a:avLst/>
          </a:prstGeom>
          <a:noFill/>
        </p:spPr>
        <p:txBody>
          <a:bodyPr wrap="square" rtlCol="0">
            <a:spAutoFit/>
          </a:bodyPr>
          <a:lstStyle/>
          <a:p>
            <a:pPr marL="342900" indent="-342900">
              <a:lnSpc>
                <a:spcPct val="170000"/>
              </a:lnSpc>
              <a:buFont typeface="Wingdings" panose="05000000000000000000" charset="0"/>
              <a:buChar char=""/>
            </a:pPr>
            <a:r>
              <a:rPr lang="zh-CN" altLang="en-US" sz="2400" dirty="0">
                <a:sym typeface="+mn-ea"/>
              </a:rPr>
              <a:t>多智能体强化学习（</a:t>
            </a:r>
            <a:r>
              <a:rPr lang="zh-CN" altLang="en-US" sz="2400" dirty="0"/>
              <a:t>MARL）</a:t>
            </a:r>
          </a:p>
          <a:p>
            <a:pPr marL="342900" indent="-342900">
              <a:lnSpc>
                <a:spcPct val="170000"/>
              </a:lnSpc>
              <a:buFont typeface="Wingdings" panose="05000000000000000000" charset="0"/>
              <a:buChar char=""/>
            </a:pPr>
            <a:r>
              <a:rPr lang="zh-CN" altLang="en-US" sz="2400" dirty="0">
                <a:sym typeface="+mn-ea"/>
              </a:rPr>
              <a:t>深度多智能体强化学习算法（</a:t>
            </a:r>
            <a:r>
              <a:rPr lang="zh-CN" altLang="en-US" sz="2400" dirty="0"/>
              <a:t>Deep MARL Algorithms）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a:t>
            </a:r>
            <a:r>
              <a:rPr lang="zh-CN" altLang="en-US" sz="3200" dirty="0"/>
              <a:t>MARL</a:t>
            </a:r>
            <a:r>
              <a:rPr lang="en-US" altLang="zh-CN" sz="3200" dirty="0"/>
              <a:t>)</a:t>
            </a:r>
            <a:endParaRPr kumimoji="1" lang="zh-CN" altLang="en-US" dirty="0"/>
          </a:p>
        </p:txBody>
      </p:sp>
      <p:sp>
        <p:nvSpPr>
          <p:cNvPr id="3" name="文本占位符 2"/>
          <p:cNvSpPr>
            <a:spLocks noGrp="1"/>
          </p:cNvSpPr>
          <p:nvPr>
            <p:ph type="body" sz="quarter" idx="22"/>
          </p:nvPr>
        </p:nvSpPr>
        <p:spPr>
          <a:xfrm>
            <a:off x="474299" y="1125968"/>
            <a:ext cx="5469301" cy="1284723"/>
          </a:xfrm>
        </p:spPr>
        <p:txBody>
          <a:bodyPr/>
          <a:lstStyle/>
          <a:p>
            <a:pPr algn="just">
              <a:lnSpc>
                <a:spcPct val="150000"/>
              </a:lnSpc>
            </a:pPr>
            <a:r>
              <a:rPr lang="zh-CN" altLang="en-US" sz="1600" dirty="0">
                <a:solidFill>
                  <a:schemeClr val="tx1"/>
                </a:solidFill>
              </a:rPr>
              <a:t>在多智能体系统中，每个智能体通过与环境进行交互获取奖励值（</a:t>
            </a:r>
            <a:r>
              <a:rPr lang="en-US" altLang="zh-CN" sz="1600" dirty="0">
                <a:solidFill>
                  <a:schemeClr val="tx1"/>
                </a:solidFill>
              </a:rPr>
              <a:t>reward</a:t>
            </a:r>
            <a:r>
              <a:rPr lang="zh-CN" altLang="en-US" sz="1600" dirty="0">
                <a:solidFill>
                  <a:schemeClr val="tx1"/>
                </a:solidFill>
              </a:rPr>
              <a:t>）来学习改善自己的策略，从而获得该环境下最优策略的过程就</a:t>
            </a:r>
            <a:r>
              <a:rPr lang="zh-CN" altLang="en-US" sz="1800" b="1" dirty="0">
                <a:solidFill>
                  <a:schemeClr val="tx1"/>
                </a:solidFill>
              </a:rPr>
              <a:t>多智能体强化学习</a:t>
            </a:r>
            <a:r>
              <a:rPr lang="zh-CN" altLang="en-US" sz="1600" dirty="0">
                <a:solidFill>
                  <a:schemeClr val="tx1"/>
                </a:solidFill>
              </a:rPr>
              <a:t>。</a:t>
            </a:r>
            <a:endParaRPr lang="en-US" altLang="zh-CN" sz="1600" dirty="0">
              <a:solidFill>
                <a:schemeClr val="tx1"/>
              </a:solidFill>
            </a:endParaRP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28</a:t>
            </a:fld>
            <a:endParaRPr kumimoji="1" lang="zh-CN" altLang="en-US" dirty="0"/>
          </a:p>
        </p:txBody>
      </p:sp>
      <p:sp>
        <p:nvSpPr>
          <p:cNvPr id="5" name="文本框 4"/>
          <p:cNvSpPr txBox="1"/>
          <p:nvPr/>
        </p:nvSpPr>
        <p:spPr>
          <a:xfrm>
            <a:off x="730607" y="2698028"/>
            <a:ext cx="4956684" cy="828240"/>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zh-CN" altLang="en-US" sz="1600" dirty="0">
                <a:latin typeface="Microsoft YaHei" panose="020B0503020204020204" pitchFamily="34" charset="-122"/>
                <a:ea typeface="Microsoft YaHei" panose="020B0503020204020204" pitchFamily="34" charset="-122"/>
              </a:rPr>
              <a:t>在多智能体强化学习算法中，两个主要的</a:t>
            </a:r>
            <a:r>
              <a:rPr lang="zh-CN" altLang="en-US" sz="1600" b="1" dirty="0">
                <a:latin typeface="Microsoft YaHei" panose="020B0503020204020204" pitchFamily="34" charset="-122"/>
                <a:ea typeface="Microsoft YaHei" panose="020B0503020204020204" pitchFamily="34" charset="-122"/>
              </a:rPr>
              <a:t>技术指标</a:t>
            </a:r>
            <a:r>
              <a:rPr lang="zh-CN" altLang="en-US" sz="1600" dirty="0">
                <a:latin typeface="Microsoft YaHei" panose="020B0503020204020204" pitchFamily="34" charset="-122"/>
                <a:ea typeface="Microsoft YaHei" panose="020B0503020204020204" pitchFamily="34" charset="-122"/>
              </a:rPr>
              <a:t>为：</a:t>
            </a:r>
            <a:endParaRPr lang="en-US" altLang="zh-CN" sz="1600" dirty="0">
              <a:latin typeface="Microsoft YaHei" panose="020B0503020204020204" pitchFamily="34" charset="-122"/>
              <a:ea typeface="Microsoft YaHei" panose="020B0503020204020204" pitchFamily="34" charset="-122"/>
            </a:endParaRPr>
          </a:p>
          <a:p>
            <a:pPr algn="ctr">
              <a:lnSpc>
                <a:spcPct val="150000"/>
              </a:lnSpc>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b="1" dirty="0">
                <a:solidFill>
                  <a:srgbClr val="C00000"/>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与 </a:t>
            </a: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474299" y="4090695"/>
            <a:ext cx="5469300" cy="1895071"/>
          </a:xfrm>
          <a:prstGeom prst="rect">
            <a:avLst/>
          </a:prstGeom>
          <a:noFill/>
        </p:spPr>
        <p:txBody>
          <a:bodyPr wrap="square" rtlCol="0">
            <a:spAutoFit/>
          </a:bodyPr>
          <a:lstStyle/>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rationality</a:t>
            </a:r>
            <a:r>
              <a:rPr lang="zh-CN" altLang="en-US" sz="1600" dirty="0">
                <a:latin typeface="Microsoft YaHei" panose="020B0503020204020204" pitchFamily="34" charset="-122"/>
                <a:ea typeface="Microsoft YaHei" panose="020B0503020204020204" pitchFamily="34" charset="-122"/>
              </a:rPr>
              <a:t>）：在对手使用一个恒定策略的情况下，当前智能体能够学习并收敛到一个相对于对手策略的最优策略。</a:t>
            </a:r>
          </a:p>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convergence</a:t>
            </a:r>
            <a:r>
              <a:rPr lang="zh-CN" altLang="en-US" sz="1600" dirty="0">
                <a:latin typeface="Microsoft YaHei" panose="020B0503020204020204" pitchFamily="34" charset="-122"/>
                <a:ea typeface="Microsoft YaHei" panose="020B0503020204020204" pitchFamily="34" charset="-122"/>
              </a:rPr>
              <a:t>）：在其他智能体也使用学习算法时，当前智能体能够学习并收敛到一个稳定的策略。</a:t>
            </a:r>
            <a:endParaRPr kumimoji="1" lang="zh-CN" altLang="en-US" dirty="0"/>
          </a:p>
        </p:txBody>
      </p:sp>
      <p:grpSp>
        <p:nvGrpSpPr>
          <p:cNvPr id="9" name="组合 8"/>
          <p:cNvGrpSpPr/>
          <p:nvPr/>
        </p:nvGrpSpPr>
        <p:grpSpPr>
          <a:xfrm>
            <a:off x="5943600" y="1125968"/>
            <a:ext cx="6096000" cy="5108377"/>
            <a:chOff x="5943600" y="1125968"/>
            <a:chExt cx="6096000" cy="5108377"/>
          </a:xfrm>
        </p:grpSpPr>
        <p:pic>
          <p:nvPicPr>
            <p:cNvPr id="6" name="图片 5"/>
            <p:cNvPicPr>
              <a:picLocks noChangeAspect="1"/>
            </p:cNvPicPr>
            <p:nvPr/>
          </p:nvPicPr>
          <p:blipFill>
            <a:blip r:embed="rId3"/>
            <a:stretch>
              <a:fillRect/>
            </a:stretch>
          </p:blipFill>
          <p:spPr>
            <a:xfrm>
              <a:off x="5943600" y="1125968"/>
              <a:ext cx="6096000" cy="4800600"/>
            </a:xfrm>
            <a:prstGeom prst="rect">
              <a:avLst/>
            </a:prstGeom>
          </p:spPr>
        </p:pic>
        <p:sp>
          <p:nvSpPr>
            <p:cNvPr id="8" name="矩形 7"/>
            <p:cNvSpPr/>
            <p:nvPr/>
          </p:nvSpPr>
          <p:spPr>
            <a:xfrm>
              <a:off x="7999181" y="5926568"/>
              <a:ext cx="2339102" cy="307777"/>
            </a:xfrm>
            <a:prstGeom prst="rect">
              <a:avLst/>
            </a:prstGeom>
            <a:solidFill>
              <a:schemeClr val="accent1">
                <a:lumMod val="20000"/>
                <a:lumOff val="80000"/>
              </a:schemeClr>
            </a:solidFill>
          </p:spPr>
          <p:txBody>
            <a:bodyPr wrap="none">
              <a:spAutoFit/>
            </a:bodyPr>
            <a:lstStyle/>
            <a:p>
              <a:pPr algn="ctr"/>
              <a:r>
                <a:rPr lang="zh-CN" altLang="en-US" sz="1400" dirty="0">
                  <a:latin typeface="Microsoft YaHei" panose="020B0503020204020204" pitchFamily="34" charset="-122"/>
                  <a:ea typeface="Microsoft YaHei" panose="020B0503020204020204" pitchFamily="34" charset="-122"/>
                </a:rPr>
                <a:t>多智能强化学习算法分类图</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a:t>
            </a:r>
            <a:r>
              <a:rPr lang="zh-CN" altLang="en-US" sz="3200" dirty="0"/>
              <a:t>MARL</a:t>
            </a:r>
            <a:r>
              <a:rPr lang="en-US" altLang="zh-CN" sz="3200" dirty="0"/>
              <a:t>)</a:t>
            </a:r>
            <a:endParaRPr kumimoji="1" lang="zh-CN" altLang="en-US" dirty="0"/>
          </a:p>
        </p:txBody>
      </p:sp>
      <p:sp>
        <p:nvSpPr>
          <p:cNvPr id="3" name="文本占位符 2"/>
          <p:cNvSpPr>
            <a:spLocks noGrp="1"/>
          </p:cNvSpPr>
          <p:nvPr>
            <p:ph type="body" sz="quarter" idx="22"/>
          </p:nvPr>
        </p:nvSpPr>
        <p:spPr>
          <a:xfrm>
            <a:off x="1521222" y="1125968"/>
            <a:ext cx="8431162" cy="1284723"/>
          </a:xfrm>
        </p:spPr>
        <p:txBody>
          <a:bodyPr/>
          <a:lstStyle/>
          <a:p>
            <a:pPr algn="just">
              <a:lnSpc>
                <a:spcPct val="150000"/>
              </a:lnSpc>
            </a:pPr>
            <a:r>
              <a:rPr lang="zh-CN" altLang="en-US" sz="1600" dirty="0">
                <a:solidFill>
                  <a:schemeClr val="tx1"/>
                </a:solidFill>
              </a:rPr>
              <a:t>在多智能体系统中，每个智能体通过与环境进行交互获取奖励值（</a:t>
            </a:r>
            <a:r>
              <a:rPr lang="en-US" altLang="zh-CN" sz="1600" dirty="0">
                <a:solidFill>
                  <a:schemeClr val="tx1"/>
                </a:solidFill>
              </a:rPr>
              <a:t>reward</a:t>
            </a:r>
            <a:r>
              <a:rPr lang="zh-CN" altLang="en-US" sz="1600" dirty="0">
                <a:solidFill>
                  <a:schemeClr val="tx1"/>
                </a:solidFill>
              </a:rPr>
              <a:t>）来学习改善自己的策略，从而获得该环境下最优策略的过程就</a:t>
            </a:r>
            <a:r>
              <a:rPr lang="zh-CN" altLang="en-US" sz="1800" b="1" dirty="0">
                <a:solidFill>
                  <a:schemeClr val="tx1"/>
                </a:solidFill>
              </a:rPr>
              <a:t>多智能体强化学习</a:t>
            </a:r>
            <a:r>
              <a:rPr lang="zh-CN" altLang="en-US" sz="1600" dirty="0">
                <a:solidFill>
                  <a:schemeClr val="tx1"/>
                </a:solidFill>
              </a:rPr>
              <a:t>。</a:t>
            </a:r>
            <a:endParaRPr lang="en-US" altLang="zh-CN" sz="1600" dirty="0">
              <a:solidFill>
                <a:schemeClr val="tx1"/>
              </a:solidFill>
            </a:endParaRP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29</a:t>
            </a:fld>
            <a:endParaRPr kumimoji="1" lang="zh-CN" altLang="en-US" dirty="0"/>
          </a:p>
        </p:txBody>
      </p:sp>
      <p:sp>
        <p:nvSpPr>
          <p:cNvPr id="5" name="文本框 4"/>
          <p:cNvSpPr txBox="1"/>
          <p:nvPr/>
        </p:nvSpPr>
        <p:spPr>
          <a:xfrm>
            <a:off x="3195511" y="2552256"/>
            <a:ext cx="4956684" cy="828240"/>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zh-CN" altLang="en-US" sz="1600" dirty="0">
                <a:latin typeface="Microsoft YaHei" panose="020B0503020204020204" pitchFamily="34" charset="-122"/>
                <a:ea typeface="Microsoft YaHei" panose="020B0503020204020204" pitchFamily="34" charset="-122"/>
              </a:rPr>
              <a:t>在多智能体强化学习算法中，两个主要的</a:t>
            </a:r>
            <a:r>
              <a:rPr lang="zh-CN" altLang="en-US" sz="1600" b="1" dirty="0">
                <a:latin typeface="Microsoft YaHei" panose="020B0503020204020204" pitchFamily="34" charset="-122"/>
                <a:ea typeface="Microsoft YaHei" panose="020B0503020204020204" pitchFamily="34" charset="-122"/>
              </a:rPr>
              <a:t>技术指标</a:t>
            </a:r>
            <a:r>
              <a:rPr lang="zh-CN" altLang="en-US" sz="1600" dirty="0">
                <a:latin typeface="Microsoft YaHei" panose="020B0503020204020204" pitchFamily="34" charset="-122"/>
                <a:ea typeface="Microsoft YaHei" panose="020B0503020204020204" pitchFamily="34" charset="-122"/>
              </a:rPr>
              <a:t>为：</a:t>
            </a:r>
            <a:endParaRPr lang="en-US" altLang="zh-CN" sz="1600" dirty="0">
              <a:latin typeface="Microsoft YaHei" panose="020B0503020204020204" pitchFamily="34" charset="-122"/>
              <a:ea typeface="Microsoft YaHei" panose="020B0503020204020204" pitchFamily="34" charset="-122"/>
            </a:endParaRPr>
          </a:p>
          <a:p>
            <a:pPr algn="ctr">
              <a:lnSpc>
                <a:spcPct val="150000"/>
              </a:lnSpc>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b="1" dirty="0">
                <a:solidFill>
                  <a:srgbClr val="C00000"/>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与 </a:t>
            </a: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1521221" y="4117199"/>
            <a:ext cx="8431162" cy="1895071"/>
          </a:xfrm>
          <a:prstGeom prst="rect">
            <a:avLst/>
          </a:prstGeom>
          <a:noFill/>
        </p:spPr>
        <p:txBody>
          <a:bodyPr wrap="square" rtlCol="0">
            <a:spAutoFit/>
          </a:bodyPr>
          <a:lstStyle/>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rationality</a:t>
            </a:r>
            <a:r>
              <a:rPr lang="zh-CN" altLang="en-US" sz="1600" dirty="0">
                <a:latin typeface="Microsoft YaHei" panose="020B0503020204020204" pitchFamily="34" charset="-122"/>
                <a:ea typeface="Microsoft YaHei" panose="020B0503020204020204" pitchFamily="34" charset="-122"/>
              </a:rPr>
              <a:t>）：在对手使用一个恒定策略的情况下，当前智能体能够学习并收敛到一个相对于对手策略的最优策略。</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convergence</a:t>
            </a:r>
            <a:r>
              <a:rPr lang="zh-CN" altLang="en-US" sz="1600" dirty="0">
                <a:latin typeface="Microsoft YaHei" panose="020B0503020204020204" pitchFamily="34" charset="-122"/>
                <a:ea typeface="Microsoft YaHei" panose="020B0503020204020204" pitchFamily="34" charset="-122"/>
              </a:rPr>
              <a:t>）：在其他智能体也使用学习算法时，当前智能体能够学习并收敛到一个稳定的策略。</a:t>
            </a:r>
            <a:endParaRPr kumimoji="1" lang="zh-CN" altLang="en-US" dirty="0"/>
          </a:p>
        </p:txBody>
      </p:sp>
    </p:spTree>
    <p:extLst>
      <p:ext uri="{BB962C8B-B14F-4D97-AF65-F5344CB8AC3E}">
        <p14:creationId xmlns:p14="http://schemas.microsoft.com/office/powerpoint/2010/main" val="237511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强化学习发展史</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a:t>
            </a:fld>
            <a:endParaRPr kumimoji="1" lang="zh-CN" altLang="en-US" dirty="0"/>
          </a:p>
        </p:txBody>
      </p:sp>
      <p:grpSp>
        <p:nvGrpSpPr>
          <p:cNvPr id="47" name="组合 46"/>
          <p:cNvGrpSpPr/>
          <p:nvPr/>
        </p:nvGrpSpPr>
        <p:grpSpPr>
          <a:xfrm>
            <a:off x="474300" y="1288288"/>
            <a:ext cx="11249689" cy="4281423"/>
            <a:chOff x="696084" y="1128746"/>
            <a:chExt cx="11249689" cy="4281423"/>
          </a:xfrm>
        </p:grpSpPr>
        <p:grpSp>
          <p:nvGrpSpPr>
            <p:cNvPr id="13" name="组合 12"/>
            <p:cNvGrpSpPr/>
            <p:nvPr/>
          </p:nvGrpSpPr>
          <p:grpSpPr>
            <a:xfrm>
              <a:off x="733167" y="3252916"/>
              <a:ext cx="10725666" cy="352167"/>
              <a:chOff x="288324" y="3332271"/>
              <a:chExt cx="10725666" cy="352167"/>
            </a:xfrm>
          </p:grpSpPr>
          <p:sp>
            <p:nvSpPr>
              <p:cNvPr id="6" name="燕尾形 5"/>
              <p:cNvSpPr/>
              <p:nvPr/>
            </p:nvSpPr>
            <p:spPr>
              <a:xfrm>
                <a:off x="1820562" y="3332271"/>
                <a:ext cx="1532238" cy="33363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1954</a:t>
                </a:r>
                <a:r>
                  <a:rPr kumimoji="1" lang="zh-CN" altLang="en-US" dirty="0">
                    <a:solidFill>
                      <a:schemeClr val="tx1"/>
                    </a:solidFill>
                  </a:rPr>
                  <a:t>年</a:t>
                </a:r>
              </a:p>
            </p:txBody>
          </p:sp>
          <p:sp>
            <p:nvSpPr>
              <p:cNvPr id="7" name="燕尾形 6"/>
              <p:cNvSpPr/>
              <p:nvPr/>
            </p:nvSpPr>
            <p:spPr>
              <a:xfrm>
                <a:off x="3352800" y="3350806"/>
                <a:ext cx="1532238" cy="3336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1957</a:t>
                </a:r>
                <a:r>
                  <a:rPr kumimoji="1" lang="zh-CN" altLang="en-US" dirty="0">
                    <a:solidFill>
                      <a:schemeClr val="tx1"/>
                    </a:solidFill>
                  </a:rPr>
                  <a:t>年</a:t>
                </a:r>
              </a:p>
            </p:txBody>
          </p:sp>
          <p:sp>
            <p:nvSpPr>
              <p:cNvPr id="8" name="燕尾形 7"/>
              <p:cNvSpPr/>
              <p:nvPr/>
            </p:nvSpPr>
            <p:spPr>
              <a:xfrm>
                <a:off x="4885038" y="3346687"/>
                <a:ext cx="1532238" cy="333632"/>
              </a:xfrm>
              <a:prstGeom prst="chevron">
                <a:avLst/>
              </a:prstGeom>
              <a:solidFill>
                <a:schemeClr val="accent1">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1961</a:t>
                </a:r>
                <a:r>
                  <a:rPr kumimoji="1" lang="zh-CN" altLang="en-US" dirty="0">
                    <a:solidFill>
                      <a:schemeClr val="tx1"/>
                    </a:solidFill>
                  </a:rPr>
                  <a:t>年</a:t>
                </a:r>
              </a:p>
            </p:txBody>
          </p:sp>
          <p:sp>
            <p:nvSpPr>
              <p:cNvPr id="9" name="燕尾形 8"/>
              <p:cNvSpPr/>
              <p:nvPr/>
            </p:nvSpPr>
            <p:spPr>
              <a:xfrm>
                <a:off x="6417276" y="3342568"/>
                <a:ext cx="1532238" cy="333632"/>
              </a:xfrm>
              <a:prstGeom prst="chevron">
                <a:avLst/>
              </a:prstGeom>
              <a:solidFill>
                <a:schemeClr val="accent1">
                  <a:lumMod val="75000"/>
                  <a:alpha val="7785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1989</a:t>
                </a:r>
                <a:r>
                  <a:rPr kumimoji="1" lang="zh-CN" altLang="en-US" dirty="0">
                    <a:solidFill>
                      <a:schemeClr val="tx1"/>
                    </a:solidFill>
                  </a:rPr>
                  <a:t>年</a:t>
                </a:r>
              </a:p>
            </p:txBody>
          </p:sp>
          <p:sp>
            <p:nvSpPr>
              <p:cNvPr id="10" name="燕尾形 9"/>
              <p:cNvSpPr/>
              <p:nvPr/>
            </p:nvSpPr>
            <p:spPr>
              <a:xfrm>
                <a:off x="7949514" y="3342568"/>
                <a:ext cx="1532238" cy="333632"/>
              </a:xfrm>
              <a:prstGeom prst="chevron">
                <a:avLst/>
              </a:prstGeom>
              <a:solidFill>
                <a:schemeClr val="accent1">
                  <a:lumMod val="75000"/>
                  <a:alpha val="961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2013</a:t>
                </a:r>
                <a:r>
                  <a:rPr kumimoji="1" lang="zh-CN" altLang="en-US" dirty="0">
                    <a:solidFill>
                      <a:schemeClr val="tx1"/>
                    </a:solidFill>
                  </a:rPr>
                  <a:t>年</a:t>
                </a:r>
              </a:p>
            </p:txBody>
          </p:sp>
          <p:sp>
            <p:nvSpPr>
              <p:cNvPr id="11" name="燕尾形 10"/>
              <p:cNvSpPr/>
              <p:nvPr/>
            </p:nvSpPr>
            <p:spPr>
              <a:xfrm>
                <a:off x="9481752" y="3342568"/>
                <a:ext cx="1532238" cy="333632"/>
              </a:xfrm>
              <a:prstGeom prst="chevron">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bg1"/>
                    </a:solidFill>
                  </a:rPr>
                  <a:t>2015</a:t>
                </a:r>
                <a:r>
                  <a:rPr kumimoji="1" lang="zh-CN" altLang="en-US" dirty="0">
                    <a:solidFill>
                      <a:schemeClr val="bg1"/>
                    </a:solidFill>
                  </a:rPr>
                  <a:t>年</a:t>
                </a:r>
              </a:p>
            </p:txBody>
          </p:sp>
          <p:sp>
            <p:nvSpPr>
              <p:cNvPr id="12" name="燕尾形 11"/>
              <p:cNvSpPr/>
              <p:nvPr/>
            </p:nvSpPr>
            <p:spPr>
              <a:xfrm>
                <a:off x="288324" y="3349843"/>
                <a:ext cx="1532238" cy="3336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1911</a:t>
                </a:r>
                <a:r>
                  <a:rPr kumimoji="1" lang="zh-CN" altLang="en-US" dirty="0">
                    <a:solidFill>
                      <a:schemeClr val="tx1"/>
                    </a:solidFill>
                  </a:rPr>
                  <a:t>年</a:t>
                </a:r>
              </a:p>
            </p:txBody>
          </p:sp>
        </p:grpSp>
        <p:cxnSp>
          <p:nvCxnSpPr>
            <p:cNvPr id="14" name="直线连接符 13"/>
            <p:cNvCxnSpPr/>
            <p:nvPr/>
          </p:nvCxnSpPr>
          <p:spPr>
            <a:xfrm>
              <a:off x="1499286" y="2086972"/>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2972023" y="3586548"/>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6084" y="3729925"/>
              <a:ext cx="1532238" cy="1169551"/>
            </a:xfrm>
            <a:prstGeom prst="rect">
              <a:avLst/>
            </a:prstGeom>
            <a:noFill/>
          </p:spPr>
          <p:txBody>
            <a:bodyPr wrap="square" rtlCol="0">
              <a:spAutoFit/>
            </a:bodyPr>
            <a:lstStyle/>
            <a:p>
              <a:pPr algn="just"/>
              <a:r>
                <a:rPr lang="en-US" altLang="zh-CN" sz="1400" dirty="0">
                  <a:latin typeface="Microsoft YaHei" panose="020B0503020204020204" pitchFamily="34" charset="-122"/>
                  <a:ea typeface="Microsoft YaHei" panose="020B0503020204020204" pitchFamily="34" charset="-122"/>
                </a:rPr>
                <a:t>Thorndike</a:t>
              </a:r>
              <a:r>
                <a:rPr lang="zh-CN" altLang="en-US" sz="1400" dirty="0">
                  <a:latin typeface="Microsoft YaHei" panose="020B0503020204020204" pitchFamily="34" charset="-122"/>
                  <a:ea typeface="Microsoft YaHei" panose="020B0503020204020204" pitchFamily="34" charset="-122"/>
                </a:rPr>
                <a:t>提出</a:t>
              </a:r>
              <a:r>
                <a:rPr lang="zh-CN" altLang="en-US" sz="1400" b="1" dirty="0">
                  <a:solidFill>
                    <a:srgbClr val="C00000"/>
                  </a:solidFill>
                  <a:latin typeface="Microsoft YaHei" panose="020B0503020204020204" pitchFamily="34" charset="-122"/>
                  <a:ea typeface="Microsoft YaHei" panose="020B0503020204020204" pitchFamily="34" charset="-122"/>
                </a:rPr>
                <a:t>效果律</a:t>
              </a:r>
              <a:r>
                <a:rPr lang="en-US" altLang="zh-CN" sz="1400" dirty="0">
                  <a:latin typeface="Microsoft YaHei" panose="020B0503020204020204" pitchFamily="34" charset="-122"/>
                  <a:ea typeface="Microsoft YaHei" panose="020B0503020204020204" pitchFamily="34" charset="-122"/>
                </a:rPr>
                <a:t>(Law of effect)</a:t>
              </a:r>
              <a:r>
                <a:rPr lang="zh-CN" altLang="en-US" sz="1400" dirty="0">
                  <a:latin typeface="Microsoft YaHei" panose="020B0503020204020204" pitchFamily="34" charset="-122"/>
                  <a:ea typeface="Microsoft YaHei" panose="020B0503020204020204" pitchFamily="34" charset="-122"/>
                </a:rPr>
                <a:t>：从心理学的角度探讨了</a:t>
              </a:r>
              <a:r>
                <a:rPr lang="zh-CN" altLang="en-US" sz="1400" b="1" dirty="0">
                  <a:latin typeface="Microsoft YaHei" panose="020B0503020204020204" pitchFamily="34" charset="-122"/>
                  <a:ea typeface="Microsoft YaHei" panose="020B0503020204020204" pitchFamily="34" charset="-122"/>
                </a:rPr>
                <a:t>强化思想</a:t>
              </a:r>
              <a:endParaRPr kumimoji="1" lang="zh-CN" altLang="en-US" sz="1400" dirty="0">
                <a:latin typeface="Microsoft YaHei" panose="020B0503020204020204" pitchFamily="34" charset="-122"/>
                <a:ea typeface="Microsoft YaHei" panose="020B0503020204020204" pitchFamily="34" charset="-122"/>
              </a:endParaRPr>
            </a:p>
          </p:txBody>
        </p:sp>
        <p:cxnSp>
          <p:nvCxnSpPr>
            <p:cNvPr id="18" name="直线连接符 17"/>
            <p:cNvCxnSpPr/>
            <p:nvPr/>
          </p:nvCxnSpPr>
          <p:spPr>
            <a:xfrm>
              <a:off x="4563762" y="206940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64385" y="1975132"/>
              <a:ext cx="1569299" cy="1169551"/>
            </a:xfrm>
            <a:prstGeom prst="rect">
              <a:avLst/>
            </a:prstGeom>
            <a:noFill/>
          </p:spPr>
          <p:txBody>
            <a:bodyPr wrap="square" rtlCol="0">
              <a:spAutoFit/>
            </a:bodyPr>
            <a:lstStyle/>
            <a:p>
              <a:pPr algn="just"/>
              <a:r>
                <a:rPr lang="zh-CN" altLang="en-US" sz="1400" dirty="0">
                  <a:latin typeface="Microsoft YaHei" panose="020B0503020204020204" pitchFamily="34" charset="-122"/>
                  <a:ea typeface="Microsoft YaHei" panose="020B0503020204020204" pitchFamily="34" charset="-122"/>
                </a:rPr>
                <a:t>马文</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明斯基</a:t>
              </a:r>
              <a:r>
                <a:rPr lang="en-US" altLang="zh-CN" sz="1400" dirty="0">
                  <a:latin typeface="Microsoft YaHei" panose="020B0503020204020204" pitchFamily="34" charset="-122"/>
                  <a:ea typeface="Microsoft YaHei" panose="020B0503020204020204" pitchFamily="34" charset="-122"/>
                </a:rPr>
                <a:t>(Marvin Minsky)</a:t>
              </a:r>
              <a:r>
                <a:rPr lang="zh-CN" altLang="en-US" sz="1400" dirty="0">
                  <a:latin typeface="Microsoft YaHei" panose="020B0503020204020204" pitchFamily="34" charset="-122"/>
                  <a:ea typeface="Microsoft YaHei" panose="020B0503020204020204" pitchFamily="34" charset="-122"/>
                </a:rPr>
                <a:t>在其博士论文中实现了计算上的</a:t>
              </a:r>
              <a:r>
                <a:rPr lang="zh-CN" altLang="en-US" sz="1400" b="1" dirty="0">
                  <a:solidFill>
                    <a:srgbClr val="C00000"/>
                  </a:solidFill>
                  <a:latin typeface="Microsoft YaHei" panose="020B0503020204020204" pitchFamily="34" charset="-122"/>
                  <a:ea typeface="Microsoft YaHei" panose="020B0503020204020204" pitchFamily="34" charset="-122"/>
                </a:rPr>
                <a:t>试错学习</a:t>
              </a:r>
              <a:endParaRPr kumimoji="1" lang="zh-CN" altLang="en-US" sz="1400" dirty="0">
                <a:solidFill>
                  <a:srgbClr val="C00000"/>
                </a:soli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3797643" y="3731851"/>
              <a:ext cx="1618723" cy="1600438"/>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Bellman</a:t>
              </a:r>
              <a:r>
                <a:rPr lang="zh-CN" altLang="en-US" sz="1400" dirty="0">
                  <a:latin typeface="Microsoft YaHei" panose="020B0503020204020204" pitchFamily="34" charset="-122"/>
                  <a:ea typeface="Microsoft YaHei" panose="020B0503020204020204" pitchFamily="34" charset="-122"/>
                </a:rPr>
                <a:t>提出求解最优控制问题的</a:t>
              </a:r>
              <a:r>
                <a:rPr lang="zh-CN" altLang="en-US" sz="1400" b="1" dirty="0">
                  <a:solidFill>
                    <a:srgbClr val="C00000"/>
                  </a:solidFill>
                  <a:latin typeface="Microsoft YaHei" panose="020B0503020204020204" pitchFamily="34" charset="-122"/>
                  <a:ea typeface="Microsoft YaHei" panose="020B0503020204020204" pitchFamily="34" charset="-122"/>
                </a:rPr>
                <a:t>动态规划</a:t>
              </a:r>
              <a:r>
                <a:rPr lang="zh-CN" altLang="en-US" sz="1400" dirty="0">
                  <a:latin typeface="Microsoft YaHei" panose="020B0503020204020204" pitchFamily="34" charset="-122"/>
                  <a:ea typeface="Microsoft YaHei" panose="020B0503020204020204" pitchFamily="34" charset="-122"/>
                </a:rPr>
                <a:t>方法，并提出了最优控制问题的随机离散版本，即著名的</a:t>
              </a:r>
              <a:r>
                <a:rPr lang="zh-CN" altLang="en-US" sz="1400" b="1" dirty="0">
                  <a:solidFill>
                    <a:srgbClr val="C00000"/>
                  </a:solidFill>
                  <a:latin typeface="Microsoft YaHei" panose="020B0503020204020204" pitchFamily="34" charset="-122"/>
                  <a:ea typeface="Microsoft YaHei" panose="020B0503020204020204" pitchFamily="34" charset="-122"/>
                </a:rPr>
                <a:t>马尔科夫决策过程</a:t>
              </a:r>
              <a:endParaRPr kumimoji="1" lang="zh-CN" altLang="en-US" sz="1400" dirty="0">
                <a:solidFill>
                  <a:srgbClr val="C00000"/>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5268098" y="1759688"/>
              <a:ext cx="2007959" cy="1384995"/>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明斯基在其论文“</a:t>
              </a:r>
              <a:r>
                <a:rPr lang="en-US" altLang="zh-CN" sz="1400" dirty="0">
                  <a:latin typeface="Microsoft YaHei" panose="020B0503020204020204" pitchFamily="34" charset="-122"/>
                  <a:ea typeface="Microsoft YaHei" panose="020B0503020204020204" pitchFamily="34" charset="-122"/>
                </a:rPr>
                <a:t>Steps toward artificial intelligence”</a:t>
              </a:r>
              <a:r>
                <a:rPr lang="zh-CN" altLang="en-US" sz="1400" dirty="0">
                  <a:latin typeface="Microsoft YaHei" panose="020B0503020204020204" pitchFamily="34" charset="-122"/>
                  <a:ea typeface="Microsoft YaHei" panose="020B0503020204020204" pitchFamily="34" charset="-122"/>
                </a:rPr>
                <a:t>中首次使用“</a:t>
              </a:r>
              <a:r>
                <a:rPr lang="en-US" altLang="zh-CN" sz="1400" b="1" dirty="0">
                  <a:solidFill>
                    <a:srgbClr val="C00000"/>
                  </a:solidFill>
                  <a:latin typeface="Microsoft YaHei" panose="020B0503020204020204" pitchFamily="34" charset="-122"/>
                  <a:ea typeface="Microsoft YaHei" panose="020B0503020204020204" pitchFamily="34" charset="-122"/>
                </a:rPr>
                <a:t>Reinforcement learning</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一词</a:t>
              </a:r>
              <a:endParaRPr kumimoji="1" lang="zh-CN" altLang="en-US" sz="1400" dirty="0">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6862119" y="3731851"/>
              <a:ext cx="1532238" cy="1384995"/>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Watkins</a:t>
              </a:r>
              <a:r>
                <a:rPr lang="zh-CN" altLang="en-US" sz="1400" dirty="0">
                  <a:latin typeface="Microsoft YaHei" panose="020B0503020204020204" pitchFamily="34" charset="-122"/>
                  <a:ea typeface="Microsoft YaHei" panose="020B0503020204020204" pitchFamily="34" charset="-122"/>
                </a:rPr>
                <a:t>提出了</a:t>
              </a:r>
              <a:r>
                <a:rPr lang="en-US" altLang="zh-CN" sz="1400" dirty="0">
                  <a:latin typeface="Microsoft YaHei" panose="020B0503020204020204" pitchFamily="34" charset="-122"/>
                  <a:ea typeface="Microsoft YaHei" panose="020B0503020204020204" pitchFamily="34" charset="-122"/>
                </a:rPr>
                <a:t>Q-learning</a:t>
              </a:r>
              <a:r>
                <a:rPr lang="zh-CN" altLang="en-US" sz="1400" dirty="0">
                  <a:latin typeface="Microsoft YaHei" panose="020B0503020204020204" pitchFamily="34" charset="-122"/>
                  <a:ea typeface="Microsoft YaHei" panose="020B0503020204020204" pitchFamily="34" charset="-122"/>
                </a:rPr>
                <a:t>，将</a:t>
              </a:r>
              <a:r>
                <a:rPr lang="zh-CN" altLang="en-US" sz="1400" b="1" dirty="0">
                  <a:solidFill>
                    <a:srgbClr val="C00000"/>
                  </a:solidFill>
                  <a:latin typeface="Microsoft YaHei" panose="020B0503020204020204" pitchFamily="34" charset="-122"/>
                  <a:ea typeface="Microsoft YaHei" panose="020B0503020204020204" pitchFamily="34" charset="-122"/>
                </a:rPr>
                <a:t>动态规划、时序差分、蒙特卡洛模拟</a:t>
              </a:r>
              <a:r>
                <a:rPr lang="zh-CN" altLang="en-US" sz="1400" dirty="0">
                  <a:latin typeface="Microsoft YaHei" panose="020B0503020204020204" pitchFamily="34" charset="-122"/>
                  <a:ea typeface="Microsoft YaHei" panose="020B0503020204020204" pitchFamily="34" charset="-122"/>
                </a:rPr>
                <a:t>三条线结合在了一起</a:t>
              </a:r>
              <a:endParaRPr kumimoji="1" lang="zh-CN" altLang="en-US" sz="1400" dirty="0">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8358318" y="1128746"/>
              <a:ext cx="1756719" cy="2646878"/>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由</a:t>
              </a:r>
              <a:r>
                <a:rPr lang="en-US" altLang="zh-CN" sz="1400" dirty="0">
                  <a:latin typeface="Microsoft YaHei" panose="020B0503020204020204" pitchFamily="34" charset="-122"/>
                  <a:ea typeface="Microsoft YaHei" panose="020B0503020204020204" pitchFamily="34" charset="-122"/>
                </a:rPr>
                <a:t>DeepMind </a:t>
              </a:r>
              <a:r>
                <a:rPr lang="zh-CN" altLang="en-US" sz="1400" dirty="0">
                  <a:latin typeface="Microsoft YaHei" panose="020B0503020204020204" pitchFamily="34" charset="-122"/>
                  <a:ea typeface="Microsoft YaHei" panose="020B0503020204020204" pitchFamily="34" charset="-122"/>
                </a:rPr>
                <a:t>提出的深度</a:t>
              </a:r>
              <a:r>
                <a:rPr lang="en-US" altLang="zh-CN" sz="1400" dirty="0">
                  <a:latin typeface="Microsoft YaHei" panose="020B0503020204020204" pitchFamily="34" charset="-122"/>
                  <a:ea typeface="Microsoft YaHei" panose="020B0503020204020204" pitchFamily="34" charset="-122"/>
                </a:rPr>
                <a:t>Q-Learning </a:t>
              </a:r>
              <a:r>
                <a:rPr lang="zh-CN" altLang="en-US" sz="1400" dirty="0">
                  <a:latin typeface="Microsoft YaHei" panose="020B0503020204020204" pitchFamily="34" charset="-122"/>
                  <a:ea typeface="Microsoft YaHei" panose="020B0503020204020204" pitchFamily="34" charset="-122"/>
                </a:rPr>
                <a:t>网络（</a:t>
              </a:r>
              <a:r>
                <a:rPr lang="en-US" altLang="zh-CN" sz="1400" dirty="0">
                  <a:latin typeface="Microsoft YaHei" panose="020B0503020204020204" pitchFamily="34" charset="-122"/>
                  <a:ea typeface="Microsoft YaHei" panose="020B0503020204020204" pitchFamily="34" charset="-122"/>
                </a:rPr>
                <a:t>Deep Q Network, DQN</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在业内产生了极大的反响</a:t>
              </a:r>
              <a:r>
                <a:rPr lang="zh-CN" altLang="en-US" dirty="0"/>
                <a:t>。</a:t>
              </a:r>
              <a:r>
                <a:rPr lang="en-US" altLang="zh-CN" dirty="0"/>
                <a:t> </a:t>
              </a:r>
            </a:p>
            <a:p>
              <a:r>
                <a:rPr lang="en-US" altLang="zh-CN" sz="1400" dirty="0">
                  <a:solidFill>
                    <a:srgbClr val="C00000"/>
                  </a:solidFill>
                  <a:latin typeface="Microsoft YaHei" panose="020B0503020204020204" pitchFamily="34" charset="-122"/>
                  <a:ea typeface="Microsoft YaHei" panose="020B0503020204020204" pitchFamily="34" charset="-122"/>
                </a:rPr>
                <a:t>DQN </a:t>
              </a:r>
              <a:r>
                <a:rPr lang="zh-CN" altLang="en-US" sz="1400" dirty="0">
                  <a:solidFill>
                    <a:srgbClr val="C00000"/>
                  </a:solidFill>
                  <a:latin typeface="Microsoft YaHei" panose="020B0503020204020204" pitchFamily="34" charset="-122"/>
                  <a:ea typeface="Microsoft YaHei" panose="020B0503020204020204" pitchFamily="34" charset="-122"/>
                </a:rPr>
                <a:t>成为深度学习和强化学习相结合的标志性里程碑。</a:t>
              </a:r>
            </a:p>
            <a:p>
              <a:endParaRPr lang="zh-CN" altLang="en-US" dirty="0"/>
            </a:p>
            <a:p>
              <a:endParaRPr kumimoji="1" lang="zh-CN" altLang="en-US" dirty="0"/>
            </a:p>
          </p:txBody>
        </p:sp>
        <p:sp>
          <p:nvSpPr>
            <p:cNvPr id="24" name="文本框 23"/>
            <p:cNvSpPr txBox="1"/>
            <p:nvPr/>
          </p:nvSpPr>
          <p:spPr>
            <a:xfrm>
              <a:off x="10017225" y="3775624"/>
              <a:ext cx="1556951" cy="1200329"/>
            </a:xfrm>
            <a:prstGeom prst="rect">
              <a:avLst/>
            </a:prstGeom>
            <a:noFill/>
          </p:spPr>
          <p:txBody>
            <a:bodyPr wrap="square" rtlCol="0">
              <a:spAutoFit/>
            </a:bodyPr>
            <a:lstStyle/>
            <a:p>
              <a:r>
                <a:rPr lang="zh-CN" altLang="en-US" dirty="0"/>
                <a:t>强化学习和深度学习结合</a:t>
              </a:r>
              <a:r>
                <a:rPr lang="en-US" altLang="zh-CN" dirty="0"/>
                <a:t>:</a:t>
              </a:r>
              <a:r>
                <a:rPr lang="zh-CN" altLang="en-US" dirty="0">
                  <a:solidFill>
                    <a:srgbClr val="C00000"/>
                  </a:solidFill>
                </a:rPr>
                <a:t>诞生了著名的</a:t>
              </a:r>
              <a:r>
                <a:rPr lang="en-US" altLang="zh-CN" dirty="0">
                  <a:solidFill>
                    <a:srgbClr val="C00000"/>
                  </a:solidFill>
                </a:rPr>
                <a:t>AlphaGo</a:t>
              </a:r>
              <a:endParaRPr kumimoji="1" lang="zh-CN" altLang="en-US" dirty="0">
                <a:solidFill>
                  <a:srgbClr val="C00000"/>
                </a:solidFill>
              </a:endParaRPr>
            </a:p>
          </p:txBody>
        </p:sp>
        <p:pic>
          <p:nvPicPr>
            <p:cNvPr id="26" name="图形 25" descr="历史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0703" y="1443951"/>
              <a:ext cx="697166" cy="697166"/>
            </a:xfrm>
            <a:prstGeom prst="rect">
              <a:avLst/>
            </a:prstGeom>
          </p:spPr>
        </p:pic>
        <p:pic>
          <p:nvPicPr>
            <p:cNvPr id="28" name="图形 27" descr="文凭卷筒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9962" y="4586047"/>
              <a:ext cx="824122" cy="824122"/>
            </a:xfrm>
            <a:prstGeom prst="rect">
              <a:avLst/>
            </a:prstGeom>
          </p:spPr>
        </p:pic>
        <p:cxnSp>
          <p:nvCxnSpPr>
            <p:cNvPr id="29" name="直线连接符 28"/>
            <p:cNvCxnSpPr/>
            <p:nvPr/>
          </p:nvCxnSpPr>
          <p:spPr>
            <a:xfrm>
              <a:off x="6006905" y="360412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10692714" y="206940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9160476" y="360412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7610218" y="2086972"/>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5" name="图形 34" descr="带箭头的圆圈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4851" y="1362625"/>
              <a:ext cx="859821" cy="859821"/>
            </a:xfrm>
            <a:prstGeom prst="rect">
              <a:avLst/>
            </a:prstGeom>
          </p:spPr>
        </p:pic>
        <p:pic>
          <p:nvPicPr>
            <p:cNvPr id="37" name="图形 36" descr="报纸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968" y="4615016"/>
              <a:ext cx="721873" cy="721873"/>
            </a:xfrm>
            <a:prstGeom prst="rect">
              <a:avLst/>
            </a:prstGeom>
          </p:spPr>
        </p:pic>
        <p:pic>
          <p:nvPicPr>
            <p:cNvPr id="39" name="图形 38" descr="靶心 纯色填充"/>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80308" y="1362624"/>
              <a:ext cx="859821" cy="859821"/>
            </a:xfrm>
            <a:prstGeom prst="rect">
              <a:avLst/>
            </a:prstGeom>
          </p:spPr>
        </p:pic>
        <p:pic>
          <p:nvPicPr>
            <p:cNvPr id="41" name="图形 40" descr="集体讨论 纯色填充"/>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9040" y="4610416"/>
              <a:ext cx="721873" cy="721873"/>
            </a:xfrm>
            <a:prstGeom prst="rect">
              <a:avLst/>
            </a:prstGeom>
          </p:spPr>
        </p:pic>
        <p:pic>
          <p:nvPicPr>
            <p:cNvPr id="43" name="图形 42" descr="国际象棋棋子 轮廓"/>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04494" y="1392834"/>
              <a:ext cx="788734" cy="788734"/>
            </a:xfrm>
            <a:prstGeom prst="rect">
              <a:avLst/>
            </a:prstGeom>
          </p:spPr>
        </p:pic>
        <p:sp>
          <p:nvSpPr>
            <p:cNvPr id="44" name="燕尾形 43"/>
            <p:cNvSpPr/>
            <p:nvPr/>
          </p:nvSpPr>
          <p:spPr>
            <a:xfrm>
              <a:off x="11414495" y="3263213"/>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sp>
          <p:nvSpPr>
            <p:cNvPr id="45" name="燕尾形 44"/>
            <p:cNvSpPr/>
            <p:nvPr/>
          </p:nvSpPr>
          <p:spPr>
            <a:xfrm>
              <a:off x="11585305" y="3254909"/>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sp>
          <p:nvSpPr>
            <p:cNvPr id="46" name="燕尾形 45"/>
            <p:cNvSpPr/>
            <p:nvPr/>
          </p:nvSpPr>
          <p:spPr>
            <a:xfrm>
              <a:off x="11762420" y="3270488"/>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多智能体强化学习建模</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latin typeface="Microsoft YaHei" panose="020B0503020204020204" pitchFamily="34" charset="-122"/>
                <a:ea typeface="Microsoft YaHei" panose="020B0503020204020204" pitchFamily="34" charset="-122"/>
              </a:rPr>
              <a:t>30</a:t>
            </a:fld>
            <a:endParaRPr kumimoji="1" lang="zh-CN" altLang="en-US" dirty="0">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795694" y="1230042"/>
            <a:ext cx="7825990" cy="2216447"/>
            <a:chOff x="795694" y="1230042"/>
            <a:chExt cx="7825990" cy="2216447"/>
          </a:xfrm>
        </p:grpSpPr>
        <p:sp>
          <p:nvSpPr>
            <p:cNvPr id="5" name="文本框 4"/>
            <p:cNvSpPr txBox="1"/>
            <p:nvPr/>
          </p:nvSpPr>
          <p:spPr>
            <a:xfrm>
              <a:off x="1063914" y="1230042"/>
              <a:ext cx="7557770" cy="36830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博弈论基础：</a:t>
              </a:r>
              <a:r>
                <a:rPr kumimoji="1" lang="zh-CN" altLang="en-US" b="1" dirty="0">
                  <a:solidFill>
                    <a:srgbClr val="0F6EC7"/>
                  </a:solidFill>
                  <a:latin typeface="Microsoft YaHei" panose="020B0503020204020204" pitchFamily="34" charset="-122"/>
                  <a:ea typeface="Microsoft YaHei" panose="020B0503020204020204" pitchFamily="34" charset="-122"/>
                </a:rPr>
                <a:t>马尔科夫博弈（又称随机博弈 </a:t>
              </a:r>
              <a:r>
                <a:rPr lang="en-US" altLang="zh-CN" b="1" dirty="0">
                  <a:solidFill>
                    <a:srgbClr val="0F6EC7"/>
                  </a:solidFill>
                  <a:latin typeface="Microsoft YaHei" panose="020B0503020204020204" pitchFamily="34" charset="-122"/>
                  <a:ea typeface="Microsoft YaHei" panose="020B0503020204020204" pitchFamily="34" charset="-122"/>
                </a:rPr>
                <a:t>Markov/stochastic game</a:t>
              </a:r>
              <a:r>
                <a:rPr lang="zh-CN" altLang="en-US" b="1" dirty="0">
                  <a:solidFill>
                    <a:srgbClr val="0F6EC7"/>
                  </a:solidFill>
                  <a:latin typeface="Microsoft YaHei" panose="020B0503020204020204" pitchFamily="34" charset="-122"/>
                  <a:ea typeface="Microsoft YaHei" panose="020B0503020204020204" pitchFamily="34" charset="-122"/>
                </a:rPr>
                <a:t>）</a:t>
              </a:r>
              <a:endParaRPr kumimoji="1" lang="zh-CN" altLang="en-US" b="1" dirty="0">
                <a:solidFill>
                  <a:srgbClr val="0F6EC7"/>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955964" y="1741086"/>
              <a:ext cx="6397913" cy="17054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多智能体强化学习就是一个随机博弈，将每一个状态的阶段博弈的纳什策略组合起来成为智能体在动态环境中的策略。并不断与环境交互来更新每一个状态的阶段博弈中的</a:t>
              </a:r>
              <a:r>
                <a:rPr lang="en-US" altLang="zh-CN"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值函数（博弈奖励）。</a:t>
              </a:r>
              <a:endParaRPr kumimoji="1" lang="zh-CN" altLang="en-US" dirty="0">
                <a:latin typeface="Microsoft YaHei" panose="020B0503020204020204" pitchFamily="34" charset="-122"/>
                <a:ea typeface="Microsoft YaHei" panose="020B0503020204020204" pitchFamily="34" charset="-122"/>
              </a:endParaRPr>
            </a:p>
          </p:txBody>
        </p:sp>
        <p:pic>
          <p:nvPicPr>
            <p:cNvPr id="12" name="图形 11" descr="书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94" y="1268856"/>
              <a:ext cx="320540" cy="318968"/>
            </a:xfrm>
            <a:prstGeom prst="rect">
              <a:avLst/>
            </a:prstGeom>
          </p:spPr>
        </p:pic>
      </p:grpSp>
      <p:sp>
        <p:nvSpPr>
          <p:cNvPr id="8" name="文本框 7"/>
          <p:cNvSpPr txBox="1"/>
          <p:nvPr/>
        </p:nvSpPr>
        <p:spPr>
          <a:xfrm>
            <a:off x="1063625" y="3584798"/>
            <a:ext cx="6290310" cy="2722880"/>
          </a:xfrm>
          <a:prstGeom prst="rect">
            <a:avLst/>
          </a:prstGeom>
          <a:noFill/>
        </p:spPr>
        <p:txBody>
          <a:bodyPr wrap="square" rtlCol="0">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重要概念</a:t>
            </a:r>
            <a:r>
              <a:rPr lang="zh-CN" altLang="en-US" b="1" dirty="0">
                <a:latin typeface="Microsoft YaHei" panose="020B0503020204020204" pitchFamily="34" charset="-122"/>
                <a:ea typeface="Microsoft YaHei" panose="020B0503020204020204" pitchFamily="34" charset="-122"/>
              </a:rPr>
              <a:t>：</a:t>
            </a:r>
            <a:r>
              <a:rPr lang="zh-CN" altLang="en-US" b="1" dirty="0">
                <a:solidFill>
                  <a:srgbClr val="0F6EC7"/>
                </a:solidFill>
                <a:latin typeface="Microsoft YaHei" panose="020B0503020204020204" pitchFamily="34" charset="-122"/>
                <a:ea typeface="Microsoft YaHei" panose="020B0503020204020204" pitchFamily="34" charset="-122"/>
              </a:rPr>
              <a:t>纳什均衡（</a:t>
            </a:r>
            <a:r>
              <a:rPr lang="en-US" altLang="zh-CN" b="1" dirty="0">
                <a:solidFill>
                  <a:srgbClr val="0F6EC7"/>
                </a:solidFill>
                <a:latin typeface="Microsoft YaHei" panose="020B0503020204020204" pitchFamily="34" charset="-122"/>
                <a:ea typeface="Microsoft YaHei" panose="020B0503020204020204" pitchFamily="34" charset="-122"/>
              </a:rPr>
              <a:t>Nash equilibrium</a:t>
            </a:r>
            <a:r>
              <a:rPr lang="zh-CN" altLang="en-US" b="1" dirty="0">
                <a:solidFill>
                  <a:srgbClr val="0F6EC7"/>
                </a:solidFill>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如果任意一位参与者在其他所有参与者的策略确定的情况下，其选择的策略是最优的，那么这个组合就被定义为纳什平衡。</a:t>
            </a: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sym typeface="+mn-ea"/>
              </a:rPr>
              <a:t>没有一个玩家能从单方面改变自己的策略中获益</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5"/>
          <a:stretch>
            <a:fillRect/>
          </a:stretch>
        </p:blipFill>
        <p:spPr>
          <a:xfrm>
            <a:off x="7338695" y="5514340"/>
            <a:ext cx="4528185" cy="875665"/>
          </a:xfrm>
          <a:prstGeom prst="rect">
            <a:avLst/>
          </a:prstGeom>
        </p:spPr>
      </p:pic>
      <p:pic>
        <p:nvPicPr>
          <p:cNvPr id="14" name="图形 13" descr="书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245" y="3698463"/>
            <a:ext cx="320675" cy="319405"/>
          </a:xfrm>
          <a:prstGeom prst="rect">
            <a:avLst/>
          </a:prstGeom>
        </p:spPr>
      </p:pic>
      <p:grpSp>
        <p:nvGrpSpPr>
          <p:cNvPr id="17" name="组合 16"/>
          <p:cNvGrpSpPr/>
          <p:nvPr/>
        </p:nvGrpSpPr>
        <p:grpSpPr>
          <a:xfrm>
            <a:off x="7650596" y="1599374"/>
            <a:ext cx="3904970" cy="3828035"/>
            <a:chOff x="7650596" y="1599374"/>
            <a:chExt cx="3904970" cy="3828035"/>
          </a:xfrm>
        </p:grpSpPr>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596" y="1599374"/>
              <a:ext cx="3904970" cy="340279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8709463" y="5119632"/>
              <a:ext cx="1787236" cy="307777"/>
            </a:xfrm>
            <a:prstGeom prst="rect">
              <a:avLst/>
            </a:prstGeom>
            <a:solidFill>
              <a:schemeClr val="accent1">
                <a:lumMod val="20000"/>
                <a:lumOff val="80000"/>
              </a:schemeClr>
            </a:solidFill>
          </p:spPr>
          <p:txBody>
            <a:bodyPr wrap="square" rtlCol="0">
              <a:spAutoFit/>
            </a:bodyPr>
            <a:lstStyle/>
            <a:p>
              <a:pPr algn="ctr"/>
              <a:r>
                <a:rPr kumimoji="1" lang="zh-CN" altLang="en-US" sz="1400" dirty="0">
                  <a:latin typeface="Microsoft YaHei" panose="020B0503020204020204" pitchFamily="34" charset="-122"/>
                  <a:ea typeface="Microsoft YaHei" panose="020B0503020204020204" pitchFamily="34" charset="-122"/>
                </a:rPr>
                <a:t>马尔可夫博弈过程</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8930" y="369269"/>
            <a:ext cx="9203100" cy="348222"/>
          </a:xfrm>
        </p:spPr>
        <p:txBody>
          <a:bodyPr/>
          <a:lstStyle/>
          <a:p>
            <a:r>
              <a:rPr kumimoji="1" lang="zh-CN" altLang="en-US" dirty="0"/>
              <a:t>多智能强化学习算法：按任务分类</a:t>
            </a:r>
          </a:p>
        </p:txBody>
      </p:sp>
      <p:sp>
        <p:nvSpPr>
          <p:cNvPr id="3" name="文本占位符 2"/>
          <p:cNvSpPr>
            <a:spLocks noGrp="1"/>
          </p:cNvSpPr>
          <p:nvPr>
            <p:ph type="body" sz="quarter" idx="22"/>
          </p:nvPr>
        </p:nvSpPr>
        <p:spPr>
          <a:xfrm>
            <a:off x="1009371" y="3568359"/>
            <a:ext cx="2005664" cy="467305"/>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dirty="0"/>
              <a:t>完全</a:t>
            </a:r>
            <a:r>
              <a:rPr kumimoji="1" lang="zh-CN" altLang="en-US" b="1" dirty="0"/>
              <a:t>合作</a:t>
            </a:r>
            <a:r>
              <a:rPr kumimoji="1" lang="zh-CN" altLang="en-US" dirty="0"/>
              <a:t>任务</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31</a:t>
            </a:fld>
            <a:endParaRPr kumimoji="1" lang="zh-CN" altLang="en-US" dirty="0"/>
          </a:p>
        </p:txBody>
      </p:sp>
      <p:sp>
        <p:nvSpPr>
          <p:cNvPr id="5" name="云形标注 4"/>
          <p:cNvSpPr/>
          <p:nvPr/>
        </p:nvSpPr>
        <p:spPr>
          <a:xfrm>
            <a:off x="1060039" y="1808554"/>
            <a:ext cx="3182361" cy="1510145"/>
          </a:xfrm>
          <a:prstGeom prst="cloudCallout">
            <a:avLst>
              <a:gd name="adj1" fmla="val -19962"/>
              <a:gd name="adj2" fmla="val 69839"/>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即这个目标达成与多智能体中的个体行为组合得到的联合行为相关</a:t>
            </a:r>
            <a:endParaRPr kumimoji="1" lang="zh-CN" altLang="en-US" dirty="0"/>
          </a:p>
        </p:txBody>
      </p:sp>
      <p:grpSp>
        <p:nvGrpSpPr>
          <p:cNvPr id="25" name="组合 24"/>
          <p:cNvGrpSpPr/>
          <p:nvPr/>
        </p:nvGrpSpPr>
        <p:grpSpPr>
          <a:xfrm>
            <a:off x="3010650" y="1808554"/>
            <a:ext cx="7950080" cy="4066966"/>
            <a:chOff x="3010650" y="982480"/>
            <a:chExt cx="7950080" cy="4066966"/>
          </a:xfrm>
        </p:grpSpPr>
        <p:sp>
          <p:nvSpPr>
            <p:cNvPr id="6" name="虚尾箭头 5"/>
            <p:cNvSpPr/>
            <p:nvPr/>
          </p:nvSpPr>
          <p:spPr>
            <a:xfrm>
              <a:off x="3070185" y="2757614"/>
              <a:ext cx="1149927" cy="453061"/>
            </a:xfrm>
            <a:prstGeom prst="stripedRightArrow">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文本框 6"/>
            <p:cNvSpPr txBox="1"/>
            <p:nvPr/>
          </p:nvSpPr>
          <p:spPr>
            <a:xfrm>
              <a:off x="3010650" y="3152001"/>
              <a:ext cx="1149927" cy="276999"/>
            </a:xfrm>
            <a:prstGeom prst="rect">
              <a:avLst/>
            </a:prstGeom>
            <a:noFill/>
          </p:spPr>
          <p:txBody>
            <a:bodyPr wrap="square" rtlCol="0">
              <a:spAutoFit/>
            </a:bodyPr>
            <a:lstStyle/>
            <a:p>
              <a:pPr algn="ctr"/>
              <a:r>
                <a:rPr kumimoji="1" lang="zh-CN" altLang="en-US" sz="1200" dirty="0">
                  <a:solidFill>
                    <a:srgbClr val="0F6EC7"/>
                  </a:solidFill>
                </a:rPr>
                <a:t>需要判断</a:t>
              </a:r>
            </a:p>
          </p:txBody>
        </p:sp>
        <p:grpSp>
          <p:nvGrpSpPr>
            <p:cNvPr id="24" name="组合 23"/>
            <p:cNvGrpSpPr/>
            <p:nvPr/>
          </p:nvGrpSpPr>
          <p:grpSpPr>
            <a:xfrm>
              <a:off x="4330413" y="982480"/>
              <a:ext cx="6630317" cy="4066966"/>
              <a:chOff x="4330413" y="982480"/>
              <a:chExt cx="6630317" cy="4066966"/>
            </a:xfrm>
          </p:grpSpPr>
          <p:sp>
            <p:nvSpPr>
              <p:cNvPr id="8" name="文本占位符 2"/>
              <p:cNvSpPr txBox="1"/>
              <p:nvPr/>
            </p:nvSpPr>
            <p:spPr>
              <a:xfrm>
                <a:off x="4330413" y="2408011"/>
                <a:ext cx="1613187" cy="1094857"/>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400" b="1" dirty="0"/>
                  <a:t>智能体通过协作获得最优回报时，是否需要协调机制</a:t>
                </a:r>
                <a:r>
                  <a:rPr lang="en-US" altLang="zh-CN" sz="1400" dirty="0"/>
                  <a:t>:</a:t>
                </a:r>
                <a:endParaRPr kumimoji="1" lang="zh-CN" altLang="en-US" sz="1400" dirty="0"/>
              </a:p>
            </p:txBody>
          </p:sp>
          <p:grpSp>
            <p:nvGrpSpPr>
              <p:cNvPr id="23" name="组合 22"/>
              <p:cNvGrpSpPr/>
              <p:nvPr/>
            </p:nvGrpSpPr>
            <p:grpSpPr>
              <a:xfrm>
                <a:off x="5096955" y="982480"/>
                <a:ext cx="5863775" cy="4066966"/>
                <a:chOff x="5096955" y="982480"/>
                <a:chExt cx="5863775" cy="4066966"/>
              </a:xfrm>
            </p:grpSpPr>
            <p:sp>
              <p:nvSpPr>
                <p:cNvPr id="10" name="圆角右箭头 9"/>
                <p:cNvSpPr/>
                <p:nvPr/>
              </p:nvSpPr>
              <p:spPr>
                <a:xfrm rot="10800000">
                  <a:off x="5096956" y="3502866"/>
                  <a:ext cx="2298989" cy="661337"/>
                </a:xfrm>
                <a:prstGeom prst="bentArrow">
                  <a:avLst/>
                </a:prstGeom>
                <a:solidFill>
                  <a:srgbClr val="82AAEA"/>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14" name="右箭头 13"/>
                <p:cNvSpPr/>
                <p:nvPr/>
              </p:nvSpPr>
              <p:spPr>
                <a:xfrm>
                  <a:off x="5943600" y="2833647"/>
                  <a:ext cx="1452346" cy="307778"/>
                </a:xfrm>
                <a:prstGeom prst="rightArrow">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5" name="文本框 14"/>
                <p:cNvSpPr txBox="1"/>
                <p:nvPr/>
              </p:nvSpPr>
              <p:spPr>
                <a:xfrm>
                  <a:off x="5816528" y="2567732"/>
                  <a:ext cx="1579418" cy="307777"/>
                </a:xfrm>
                <a:prstGeom prst="rect">
                  <a:avLst/>
                </a:prstGeom>
                <a:noFill/>
              </p:spPr>
              <p:txBody>
                <a:bodyPr wrap="square" rtlCol="0" anchor="ctr">
                  <a:spAutoFit/>
                </a:bodyPr>
                <a:lstStyle/>
                <a:p>
                  <a:pPr algn="ctr"/>
                  <a:r>
                    <a:rPr lang="zh-CN" altLang="en-US" sz="1400" dirty="0"/>
                    <a:t>不需要协作机制</a:t>
                  </a:r>
                </a:p>
              </p:txBody>
            </p:sp>
            <p:grpSp>
              <p:nvGrpSpPr>
                <p:cNvPr id="22" name="组合 21"/>
                <p:cNvGrpSpPr/>
                <p:nvPr/>
              </p:nvGrpSpPr>
              <p:grpSpPr>
                <a:xfrm>
                  <a:off x="5096955" y="1771346"/>
                  <a:ext cx="2298990" cy="661339"/>
                  <a:chOff x="5096955" y="1771346"/>
                  <a:chExt cx="2298990" cy="661339"/>
                </a:xfrm>
              </p:grpSpPr>
              <p:sp>
                <p:nvSpPr>
                  <p:cNvPr id="9" name="圆角右箭头 8"/>
                  <p:cNvSpPr/>
                  <p:nvPr/>
                </p:nvSpPr>
                <p:spPr>
                  <a:xfrm>
                    <a:off x="5096955" y="1771346"/>
                    <a:ext cx="2298990" cy="661339"/>
                  </a:xfrm>
                  <a:prstGeom prst="bentArrow">
                    <a:avLst>
                      <a:gd name="adj1" fmla="val 25000"/>
                      <a:gd name="adj2" fmla="val 25974"/>
                      <a:gd name="adj3" fmla="val 25000"/>
                      <a:gd name="adj4" fmla="val 43750"/>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16" name="文本框 15"/>
                  <p:cNvSpPr txBox="1"/>
                  <p:nvPr/>
                </p:nvSpPr>
                <p:spPr>
                  <a:xfrm>
                    <a:off x="5507110" y="1970774"/>
                    <a:ext cx="1579418" cy="307777"/>
                  </a:xfrm>
                  <a:prstGeom prst="rect">
                    <a:avLst/>
                  </a:prstGeom>
                  <a:noFill/>
                </p:spPr>
                <p:txBody>
                  <a:bodyPr wrap="square" rtlCol="0" anchor="ctr">
                    <a:spAutoFit/>
                  </a:bodyPr>
                  <a:lstStyle/>
                  <a:p>
                    <a:pPr algn="ctr"/>
                    <a:r>
                      <a:rPr lang="zh-CN" altLang="en-US" sz="1400" dirty="0"/>
                      <a:t>隐式协作机制</a:t>
                    </a:r>
                  </a:p>
                </p:txBody>
              </p:sp>
            </p:grpSp>
            <p:sp>
              <p:nvSpPr>
                <p:cNvPr id="17" name="文本框 16"/>
                <p:cNvSpPr txBox="1"/>
                <p:nvPr/>
              </p:nvSpPr>
              <p:spPr>
                <a:xfrm>
                  <a:off x="5665877" y="3662659"/>
                  <a:ext cx="1261884" cy="307777"/>
                </a:xfrm>
                <a:prstGeom prst="rect">
                  <a:avLst/>
                </a:prstGeom>
                <a:noFill/>
              </p:spPr>
              <p:txBody>
                <a:bodyPr wrap="none" rtlCol="0">
                  <a:spAutoFit/>
                </a:bodyPr>
                <a:lstStyle/>
                <a:p>
                  <a:r>
                    <a:rPr lang="zh-CN" altLang="en-US" sz="1400" dirty="0"/>
                    <a:t>显式协作机制</a:t>
                  </a:r>
                </a:p>
              </p:txBody>
            </p:sp>
            <p:sp>
              <p:nvSpPr>
                <p:cNvPr id="18" name="文本占位符 2"/>
                <p:cNvSpPr txBox="1"/>
                <p:nvPr/>
              </p:nvSpPr>
              <p:spPr>
                <a:xfrm>
                  <a:off x="7418046" y="2468534"/>
                  <a:ext cx="3542683" cy="109485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r>
                    <a:rPr lang="zh-CN" altLang="en-US" sz="1400" dirty="0"/>
                    <a:t>对于一个问题（或者是任务），当所有智能体的</a:t>
                  </a:r>
                  <a:r>
                    <a:rPr lang="zh-CN" altLang="en-US" sz="1400" b="1" dirty="0"/>
                    <a:t>联合最优动作</a:t>
                  </a:r>
                  <a:r>
                    <a:rPr lang="zh-CN" altLang="en-US" sz="1400" dirty="0"/>
                    <a:t>是唯一的时候，完成该任务是不需要协作机制的。</a:t>
                  </a:r>
                  <a:endParaRPr lang="en-US" altLang="zh-CN" sz="1400" dirty="0"/>
                </a:p>
                <a:p>
                  <a:r>
                    <a:rPr lang="en-US" altLang="zh-CN" sz="1400" dirty="0">
                      <a:solidFill>
                        <a:srgbClr val="0F6EC7"/>
                      </a:solidFill>
                    </a:rPr>
                    <a:t>Distributed Q-learning</a:t>
                  </a:r>
                  <a:r>
                    <a:rPr lang="zh-CN" altLang="en-US" sz="1400" dirty="0">
                      <a:solidFill>
                        <a:srgbClr val="0F6EC7"/>
                      </a:solidFill>
                    </a:rPr>
                    <a:t>法</a:t>
                  </a:r>
                  <a:endParaRPr kumimoji="1" lang="zh-CN" altLang="en-US" sz="1400" dirty="0">
                    <a:solidFill>
                      <a:srgbClr val="0F6EC7"/>
                    </a:solidFill>
                  </a:endParaRPr>
                </a:p>
              </p:txBody>
            </p:sp>
            <p:sp>
              <p:nvSpPr>
                <p:cNvPr id="19" name="文本占位符 2"/>
                <p:cNvSpPr txBox="1"/>
                <p:nvPr/>
              </p:nvSpPr>
              <p:spPr>
                <a:xfrm>
                  <a:off x="7418047" y="982480"/>
                  <a:ext cx="3542683" cy="135081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400" b="1" dirty="0"/>
                    <a:t>个体之间的相互建模</a:t>
                  </a:r>
                  <a:r>
                    <a:rPr lang="en-US" altLang="zh-CN" sz="1400" dirty="0"/>
                    <a:t>:</a:t>
                  </a:r>
                </a:p>
                <a:p>
                  <a:r>
                    <a:rPr kumimoji="1" lang="zh-CN" altLang="en-US" sz="1400" dirty="0">
                      <a:solidFill>
                        <a:srgbClr val="0F6EC7"/>
                      </a:solidFill>
                    </a:rPr>
                    <a:t>小规模</a:t>
                  </a:r>
                  <a:r>
                    <a:rPr kumimoji="1" lang="zh-CN" altLang="en-US" sz="1400" dirty="0"/>
                    <a:t>：</a:t>
                  </a:r>
                  <a:r>
                    <a:rPr lang="zh-CN" altLang="en-US" sz="1400" dirty="0"/>
                    <a:t>联合动作学习（</a:t>
                  </a:r>
                  <a:r>
                    <a:rPr lang="en-US" altLang="zh-CN" sz="1400" dirty="0"/>
                    <a:t>JAL</a:t>
                  </a:r>
                  <a:r>
                    <a:rPr lang="zh-CN" altLang="en-US" sz="1400" dirty="0"/>
                    <a:t>）和频率最大 </a:t>
                  </a:r>
                  <a:r>
                    <a:rPr lang="en-US" altLang="zh-CN" sz="1400" dirty="0"/>
                    <a:t>Q </a:t>
                  </a:r>
                  <a:r>
                    <a:rPr lang="zh-CN" altLang="en-US" sz="1400" dirty="0"/>
                    <a:t>值（</a:t>
                  </a:r>
                  <a:r>
                    <a:rPr lang="en-US" altLang="zh-CN" sz="1400" dirty="0"/>
                    <a:t>FMQ</a:t>
                  </a:r>
                  <a:r>
                    <a:rPr lang="zh-CN" altLang="en-US" sz="1400" dirty="0"/>
                    <a:t>）法</a:t>
                  </a:r>
                  <a:endParaRPr lang="en-US" altLang="zh-CN" sz="1400" dirty="0"/>
                </a:p>
                <a:p>
                  <a:r>
                    <a:rPr kumimoji="1" lang="zh-CN" altLang="en-US" sz="1400" dirty="0">
                      <a:solidFill>
                        <a:srgbClr val="0F6EC7"/>
                      </a:solidFill>
                    </a:rPr>
                    <a:t>大规模</a:t>
                  </a:r>
                  <a:r>
                    <a:rPr kumimoji="1" lang="zh-CN" altLang="en-US" sz="1400" dirty="0"/>
                    <a:t>：</a:t>
                  </a:r>
                  <a:r>
                    <a:rPr lang="zh-CN" altLang="en-US" sz="1400" dirty="0"/>
                    <a:t>基于平均场理论的多智能体强化学习（</a:t>
                  </a:r>
                  <a:r>
                    <a:rPr lang="en-US" altLang="zh-CN" sz="1400" dirty="0"/>
                    <a:t>Mean Field MARL, MFMARL</a:t>
                  </a:r>
                  <a:r>
                    <a:rPr lang="zh-CN" altLang="en-US" sz="1400" dirty="0"/>
                    <a:t>）</a:t>
                  </a:r>
                  <a:endParaRPr kumimoji="1" lang="zh-CN" altLang="en-US" sz="1400" dirty="0"/>
                </a:p>
              </p:txBody>
            </p:sp>
            <p:sp>
              <p:nvSpPr>
                <p:cNvPr id="20" name="文本占位符 2"/>
                <p:cNvSpPr txBox="1"/>
                <p:nvPr/>
              </p:nvSpPr>
              <p:spPr>
                <a:xfrm>
                  <a:off x="7428519" y="3698628"/>
                  <a:ext cx="3521735" cy="135081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600" dirty="0"/>
                    <a:t>主要是人机之间的交互，考虑现存的一些约束条件 </a:t>
                  </a:r>
                  <a:r>
                    <a:rPr lang="en-US" altLang="zh-CN" sz="1600" dirty="0"/>
                    <a:t>/ </a:t>
                  </a:r>
                  <a:r>
                    <a:rPr lang="zh-CN" altLang="en-US" sz="1600" dirty="0"/>
                    <a:t>先验规则</a:t>
                  </a:r>
                  <a:endParaRPr kumimoji="1" lang="zh-CN" altLang="en-US" sz="1600" dirty="0"/>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多智能强化学习算法：按任务分类</a:t>
            </a:r>
          </a:p>
          <a:p>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32</a:t>
            </a:fld>
            <a:endParaRPr kumimoji="1" lang="zh-CN" altLang="en-US" dirty="0"/>
          </a:p>
        </p:txBody>
      </p:sp>
      <p:sp>
        <p:nvSpPr>
          <p:cNvPr id="5" name="文本占位符 2"/>
          <p:cNvSpPr>
            <a:spLocks noGrp="1"/>
          </p:cNvSpPr>
          <p:nvPr>
            <p:ph type="body" sz="quarter" idx="22"/>
          </p:nvPr>
        </p:nvSpPr>
        <p:spPr>
          <a:xfrm>
            <a:off x="2318297" y="1133396"/>
            <a:ext cx="1922537" cy="646331"/>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dirty="0"/>
              <a:t>完全</a:t>
            </a:r>
            <a:r>
              <a:rPr kumimoji="1" lang="zh-CN" altLang="en-US" b="1" dirty="0"/>
              <a:t>竞争</a:t>
            </a:r>
            <a:r>
              <a:rPr kumimoji="1" lang="zh-CN" altLang="en-US" dirty="0"/>
              <a:t>任务</a:t>
            </a:r>
          </a:p>
        </p:txBody>
      </p:sp>
      <p:sp>
        <p:nvSpPr>
          <p:cNvPr id="6" name="文本框 5"/>
          <p:cNvSpPr txBox="1"/>
          <p:nvPr/>
        </p:nvSpPr>
        <p:spPr>
          <a:xfrm>
            <a:off x="4564612" y="1139572"/>
            <a:ext cx="5889103" cy="646331"/>
          </a:xfrm>
          <a:prstGeom prst="rect">
            <a:avLst/>
          </a:prstGeom>
          <a:noFill/>
        </p:spPr>
        <p:txBody>
          <a:bodyPr wrap="square" rtlCol="0">
            <a:spAutoFit/>
          </a:bodyPr>
          <a:lstStyle/>
          <a:p>
            <a:pPr algn="just"/>
            <a:r>
              <a:rPr lang="en-US" altLang="zh-CN" dirty="0">
                <a:solidFill>
                  <a:srgbClr val="0F6EC7"/>
                </a:solidFill>
                <a:latin typeface="Microsoft YaHei" panose="020B0503020204020204" pitchFamily="34" charset="-122"/>
                <a:ea typeface="Microsoft YaHei" panose="020B0503020204020204" pitchFamily="34" charset="-122"/>
              </a:rPr>
              <a:t>minimax Q-learning </a:t>
            </a:r>
            <a:r>
              <a:rPr lang="zh-CN" altLang="en-US" dirty="0">
                <a:solidFill>
                  <a:srgbClr val="0F6EC7"/>
                </a:solidFill>
                <a:latin typeface="Microsoft YaHei" panose="020B0503020204020204" pitchFamily="34" charset="-122"/>
                <a:ea typeface="Microsoft YaHei" panose="020B0503020204020204" pitchFamily="34" charset="-122"/>
              </a:rPr>
              <a:t>算法用于两个智能体之间是完全竞争关系的零和随机博弈。是竞争式博弈中很经典的思想。</a:t>
            </a:r>
            <a:endParaRPr kumimoji="1" lang="zh-CN" altLang="en-US" dirty="0">
              <a:solidFill>
                <a:srgbClr val="0F6EC7"/>
              </a:solidFill>
              <a:latin typeface="Microsoft YaHei" panose="020B0503020204020204" pitchFamily="34" charset="-122"/>
              <a:ea typeface="Microsoft YaHei"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818" y="3761446"/>
            <a:ext cx="3981450" cy="540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536183" y="2235323"/>
                <a:ext cx="5484723" cy="1526123"/>
              </a:xfrm>
              <a:prstGeom prst="rect">
                <a:avLst/>
              </a:prstGeom>
              <a:noFill/>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最优值函数的定义：对于智能体 </a:t>
                </a:r>
                <a:r>
                  <a:rPr lang="en-US" altLang="zh-CN" sz="1600" dirty="0" err="1">
                    <a:latin typeface="Microsoft YaHei" panose="020B0503020204020204" pitchFamily="34" charset="-122"/>
                    <a:ea typeface="Microsoft YaHei" panose="020B0503020204020204" pitchFamily="34" charset="-122"/>
                  </a:rPr>
                  <a:t>i</a:t>
                </a:r>
                <a:r>
                  <a:rPr lang="zh-CN" altLang="en-US" sz="1600" dirty="0">
                    <a:latin typeface="Microsoft YaHei" panose="020B0503020204020204" pitchFamily="34" charset="-122"/>
                    <a:ea typeface="Microsoft YaHei" panose="020B0503020204020204" pitchFamily="34" charset="-122"/>
                  </a:rPr>
                  <a:t>，它需要考虑在其他智能体（</a:t>
                </a:r>
                <a14:m>
                  <m:oMath xmlns:m="http://schemas.openxmlformats.org/officeDocument/2006/math">
                    <m:r>
                      <m:rPr>
                        <m:sty m:val="p"/>
                      </m:rPr>
                      <a:rPr lang="en-US" altLang="zh-CN" sz="1600" i="1" dirty="0">
                        <a:latin typeface="Cambria Math" panose="02040503050406030204" pitchFamily="18" charset="0"/>
                      </a:rPr>
                      <m:t>i</m:t>
                    </m:r>
                    <m:r>
                      <a:rPr lang="en-US" altLang="zh-CN" sz="1600" i="1" dirty="0">
                        <a:latin typeface="Cambria Math" panose="02040503050406030204" pitchFamily="18" charset="0"/>
                      </a:rPr>
                      <m:t>−</m:t>
                    </m:r>
                  </m:oMath>
                </a14:m>
                <a:r>
                  <a:rPr lang="zh-CN" altLang="en-US" sz="1600" dirty="0">
                    <a:latin typeface="Microsoft YaHei" panose="020B0503020204020204" pitchFamily="34" charset="-122"/>
                    <a:ea typeface="Microsoft YaHei" panose="020B0503020204020204" pitchFamily="34" charset="-122"/>
                  </a:rPr>
                  <a:t>）采取的动作（</a:t>
                </a:r>
                <a14:m>
                  <m:oMath xmlns:m="http://schemas.openxmlformats.org/officeDocument/2006/math">
                    <m:r>
                      <m:rPr>
                        <m:sty m:val="p"/>
                      </m:rPr>
                      <a:rPr lang="en-US" altLang="zh-CN" sz="1600" i="1" dirty="0">
                        <a:latin typeface="Cambria Math" panose="02040503050406030204" pitchFamily="18" charset="0"/>
                      </a:rPr>
                      <m:t>a</m:t>
                    </m:r>
                  </m:oMath>
                </a14:m>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）令自己（</a:t>
                </a:r>
                <a14:m>
                  <m:oMath xmlns:m="http://schemas.openxmlformats.org/officeDocument/2006/math">
                    <m:r>
                      <m:rPr>
                        <m:sty m:val="p"/>
                      </m:rPr>
                      <a:rPr lang="en-US" altLang="zh-CN" sz="1600" i="1" dirty="0">
                        <a:latin typeface="Cambria Math" panose="02040503050406030204" pitchFamily="18" charset="0"/>
                      </a:rPr>
                      <m:t>i</m:t>
                    </m:r>
                  </m:oMath>
                </a14:m>
                <a:r>
                  <a:rPr lang="zh-CN" altLang="en-US" sz="1600" dirty="0">
                    <a:latin typeface="Microsoft YaHei" panose="020B0503020204020204" pitchFamily="34" charset="-122"/>
                    <a:ea typeface="Microsoft YaHei" panose="020B0503020204020204" pitchFamily="34" charset="-122"/>
                  </a:rPr>
                  <a:t>）回报最差（</a:t>
                </a:r>
                <a:r>
                  <a:rPr lang="en-US" altLang="zh-CN" sz="1600" dirty="0">
                    <a:latin typeface="Microsoft YaHei" panose="020B0503020204020204" pitchFamily="34" charset="-122"/>
                    <a:ea typeface="Microsoft YaHei" panose="020B0503020204020204" pitchFamily="34" charset="-122"/>
                  </a:rPr>
                  <a:t>min</a:t>
                </a:r>
                <a:r>
                  <a:rPr lang="zh-CN" altLang="en-US" sz="1600" dirty="0">
                    <a:latin typeface="Microsoft YaHei" panose="020B0503020204020204" pitchFamily="34" charset="-122"/>
                    <a:ea typeface="Microsoft YaHei" panose="020B0503020204020204" pitchFamily="34" charset="-122"/>
                  </a:rPr>
                  <a:t>）的情况下，能够获得的最大（</a:t>
                </a:r>
                <a:r>
                  <a:rPr lang="en-US" altLang="zh-CN" sz="1600" dirty="0">
                    <a:latin typeface="Microsoft YaHei" panose="020B0503020204020204" pitchFamily="34" charset="-122"/>
                    <a:ea typeface="Microsoft YaHei" panose="020B0503020204020204" pitchFamily="34" charset="-122"/>
                  </a:rPr>
                  <a:t>max</a:t>
                </a:r>
                <a:r>
                  <a:rPr lang="zh-CN" altLang="en-US" sz="1600" dirty="0">
                    <a:latin typeface="Microsoft YaHei" panose="020B0503020204020204" pitchFamily="34" charset="-122"/>
                    <a:ea typeface="Microsoft YaHei" panose="020B0503020204020204" pitchFamily="34" charset="-122"/>
                  </a:rPr>
                  <a:t>）期望回报。该回报可以表示为：</a:t>
                </a:r>
                <a:endParaRPr kumimoji="1" lang="zh-CN" altLang="en-US" sz="1600" dirty="0">
                  <a:latin typeface="Microsoft YaHei" panose="020B0503020204020204" pitchFamily="34" charset="-122"/>
                  <a:ea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36183" y="2235323"/>
                <a:ext cx="5484723" cy="1526123"/>
              </a:xfrm>
              <a:prstGeom prst="rect">
                <a:avLst/>
              </a:prstGeom>
              <a:blipFill rotWithShape="1">
                <a:blip r:embed="rId3"/>
                <a:stretch>
                  <a:fillRect l="-4" t="-8" r="9" b="22"/>
                </a:stretch>
              </a:blipFill>
            </p:spPr>
            <p:txBody>
              <a:bodyPr/>
              <a:lstStyle/>
              <a:p>
                <a:r>
                  <a:rPr lang="zh-CN" altLang="en-US">
                    <a:noFill/>
                  </a:rPr>
                  <a:t> </a:t>
                </a:r>
              </a:p>
            </p:txBody>
          </p:sp>
        </mc:Fallback>
      </mc:AlternateContent>
      <p:sp>
        <p:nvSpPr>
          <p:cNvPr id="8" name="文本框 7"/>
          <p:cNvSpPr txBox="1"/>
          <p:nvPr/>
        </p:nvSpPr>
        <p:spPr>
          <a:xfrm>
            <a:off x="536182" y="4360757"/>
            <a:ext cx="5484723" cy="1526123"/>
          </a:xfrm>
          <a:prstGeom prst="rect">
            <a:avLst/>
          </a:prstGeom>
          <a:solidFill>
            <a:schemeClr val="accent1">
              <a:lumMod val="20000"/>
              <a:lumOff val="80000"/>
            </a:schemeClr>
          </a:solidFill>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在学习过程中，基于强化学习中的 </a:t>
            </a:r>
            <a:r>
              <a:rPr lang="en-US" altLang="zh-CN" sz="1600" dirty="0">
                <a:latin typeface="Microsoft YaHei" panose="020B0503020204020204" pitchFamily="34" charset="-122"/>
                <a:ea typeface="Microsoft YaHei" panose="020B0503020204020204" pitchFamily="34" charset="-122"/>
              </a:rPr>
              <a:t>Q-learning </a:t>
            </a:r>
            <a:r>
              <a:rPr lang="zh-CN" altLang="en-US" sz="1600" dirty="0">
                <a:latin typeface="Microsoft YaHei" panose="020B0503020204020204" pitchFamily="34" charset="-122"/>
                <a:ea typeface="Microsoft YaHei" panose="020B0503020204020204" pitchFamily="34" charset="-122"/>
              </a:rPr>
              <a:t>方法，</a:t>
            </a:r>
            <a:r>
              <a:rPr lang="en-US" altLang="zh-CN" sz="1600" dirty="0">
                <a:latin typeface="Microsoft YaHei" panose="020B0503020204020204" pitchFamily="34" charset="-122"/>
                <a:ea typeface="Microsoft YaHei" panose="020B0503020204020204" pitchFamily="34" charset="-122"/>
              </a:rPr>
              <a:t>minimax Q-learning </a:t>
            </a:r>
            <a:r>
              <a:rPr lang="zh-CN" altLang="en-US" sz="1600" dirty="0">
                <a:latin typeface="Microsoft YaHei" panose="020B0503020204020204" pitchFamily="34" charset="-122"/>
                <a:ea typeface="Microsoft YaHei" panose="020B0503020204020204" pitchFamily="34" charset="-122"/>
              </a:rPr>
              <a:t>利用上述 </a:t>
            </a:r>
            <a:r>
              <a:rPr lang="en-US" altLang="zh-CN" sz="1600" dirty="0">
                <a:latin typeface="Microsoft YaHei" panose="020B0503020204020204" pitchFamily="34" charset="-122"/>
                <a:ea typeface="Microsoft YaHei" panose="020B0503020204020204" pitchFamily="34" charset="-122"/>
              </a:rPr>
              <a:t>minimax </a:t>
            </a:r>
            <a:r>
              <a:rPr lang="zh-CN" altLang="en-US" sz="1600" dirty="0">
                <a:latin typeface="Microsoft YaHei" panose="020B0503020204020204" pitchFamily="34" charset="-122"/>
                <a:ea typeface="Microsoft YaHei" panose="020B0503020204020204" pitchFamily="34" charset="-122"/>
              </a:rPr>
              <a:t>思想定义的值函数、通过迭代更新 </a:t>
            </a:r>
            <a:r>
              <a:rPr lang="en-US" altLang="zh-CN" sz="1600" dirty="0">
                <a:latin typeface="Microsoft YaHei" panose="020B0503020204020204" pitchFamily="34" charset="-122"/>
                <a:ea typeface="Microsoft YaHei" panose="020B0503020204020204" pitchFamily="34" charset="-122"/>
              </a:rPr>
              <a:t>Q </a:t>
            </a:r>
            <a:r>
              <a:rPr lang="zh-CN" altLang="en-US" sz="1600" dirty="0">
                <a:latin typeface="Microsoft YaHei" panose="020B0503020204020204" pitchFamily="34" charset="-122"/>
                <a:ea typeface="Microsoft YaHei" panose="020B0503020204020204" pitchFamily="34" charset="-122"/>
              </a:rPr>
              <a:t>值；动作的选择，则是通过线性规划来求解当前阶段状态 </a:t>
            </a:r>
            <a:r>
              <a:rPr lang="en-US" altLang="zh-CN" sz="1600" dirty="0">
                <a:latin typeface="Microsoft YaHei" panose="020B0503020204020204" pitchFamily="34" charset="-122"/>
                <a:ea typeface="Microsoft YaHei" panose="020B0503020204020204" pitchFamily="34" charset="-122"/>
              </a:rPr>
              <a:t>s </a:t>
            </a:r>
            <a:r>
              <a:rPr lang="zh-CN" altLang="en-US" sz="1600" dirty="0">
                <a:latin typeface="Microsoft YaHei" panose="020B0503020204020204" pitchFamily="34" charset="-122"/>
                <a:ea typeface="Microsoft YaHei" panose="020B0503020204020204" pitchFamily="34" charset="-122"/>
              </a:rPr>
              <a:t>对应的纳什均衡策略。</a:t>
            </a:r>
            <a:endParaRPr kumimoji="1" lang="zh-CN" altLang="en-US" sz="1600" dirty="0">
              <a:latin typeface="Microsoft YaHei" panose="020B0503020204020204" pitchFamily="34" charset="-122"/>
              <a:ea typeface="Microsoft YaHei" panose="020B0503020204020204" pitchFamily="34" charset="-122"/>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855" y="2235323"/>
            <a:ext cx="4603376" cy="3676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多智能强化学习算法：按任务分类</a:t>
            </a:r>
          </a:p>
          <a:p>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33</a:t>
            </a:fld>
            <a:endParaRPr kumimoji="1" lang="zh-CN" altLang="en-US" dirty="0"/>
          </a:p>
        </p:txBody>
      </p:sp>
      <p:sp>
        <p:nvSpPr>
          <p:cNvPr id="5" name="文本占位符 2"/>
          <p:cNvSpPr>
            <a:spLocks noGrp="1"/>
          </p:cNvSpPr>
          <p:nvPr>
            <p:ph type="body" sz="quarter" idx="22"/>
          </p:nvPr>
        </p:nvSpPr>
        <p:spPr>
          <a:xfrm>
            <a:off x="825574" y="1122757"/>
            <a:ext cx="1922537" cy="646331"/>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b="1" dirty="0"/>
              <a:t>混合</a:t>
            </a:r>
            <a:r>
              <a:rPr kumimoji="1" lang="zh-CN" altLang="en-US" dirty="0"/>
              <a:t>任务</a:t>
            </a:r>
          </a:p>
        </p:txBody>
      </p:sp>
      <p:sp>
        <p:nvSpPr>
          <p:cNvPr id="6" name="文本框 5"/>
          <p:cNvSpPr txBox="1"/>
          <p:nvPr/>
        </p:nvSpPr>
        <p:spPr>
          <a:xfrm>
            <a:off x="1784025" y="2557955"/>
            <a:ext cx="2685928" cy="369332"/>
          </a:xfrm>
          <a:prstGeom prst="rect">
            <a:avLst/>
          </a:prstGeom>
          <a:noFill/>
        </p:spPr>
        <p:txBody>
          <a:bodyPr wrap="none" rtlCol="0">
            <a:spAutoFit/>
          </a:bodyPr>
          <a:lstStyle/>
          <a:p>
            <a:r>
              <a:rPr lang="en-US" altLang="zh-CN" dirty="0"/>
              <a:t> </a:t>
            </a:r>
            <a:r>
              <a:rPr lang="en-US" altLang="zh-CN" b="1" dirty="0">
                <a:latin typeface="Microsoft YaHei" panose="020B0503020204020204" pitchFamily="34" charset="-122"/>
                <a:ea typeface="Microsoft YaHei" panose="020B0503020204020204" pitchFamily="34" charset="-122"/>
              </a:rPr>
              <a:t>Nash Q-learning </a:t>
            </a:r>
            <a:r>
              <a:rPr lang="zh-CN" altLang="en-US" dirty="0">
                <a:latin typeface="Microsoft YaHei" panose="020B0503020204020204" pitchFamily="34" charset="-122"/>
                <a:ea typeface="Microsoft YaHei" panose="020B0503020204020204" pitchFamily="34" charset="-122"/>
              </a:rPr>
              <a:t>方法</a:t>
            </a:r>
            <a:endParaRPr kumimoji="1" lang="zh-CN" altLang="en-US"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825574" y="3112065"/>
            <a:ext cx="4520053" cy="2634119"/>
          </a:xfrm>
          <a:prstGeom prst="rect">
            <a:avLst/>
          </a:prstGeom>
          <a:noFill/>
          <a:ln w="19050">
            <a:solidFill>
              <a:schemeClr val="tx1">
                <a:lumMod val="75000"/>
                <a:lumOff val="25000"/>
              </a:schemeClr>
            </a:solidFill>
            <a:prstDash val="sysDot"/>
          </a:ln>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当每个智能体最大化各自的</a:t>
            </a:r>
            <a:r>
              <a:rPr lang="en-US" altLang="zh-CN" sz="1600" dirty="0">
                <a:latin typeface="Microsoft YaHei" panose="020B0503020204020204" pitchFamily="34" charset="-122"/>
                <a:ea typeface="Microsoft YaHei" panose="020B0503020204020204" pitchFamily="34" charset="-122"/>
              </a:rPr>
              <a:t>Q</a:t>
            </a:r>
            <a:r>
              <a:rPr lang="zh-CN" altLang="en-US" sz="1600" dirty="0">
                <a:latin typeface="Microsoft YaHei" panose="020B0503020204020204" pitchFamily="34" charset="-122"/>
                <a:ea typeface="Microsoft YaHei" panose="020B0503020204020204" pitchFamily="34" charset="-122"/>
              </a:rPr>
              <a:t>值时，容易收敛到</a:t>
            </a:r>
            <a:r>
              <a:rPr lang="zh-CN" altLang="en-US" sz="1600" b="1" dirty="0">
                <a:latin typeface="Microsoft YaHei" panose="020B0503020204020204" pitchFamily="34" charset="-122"/>
                <a:ea typeface="Microsoft YaHei" panose="020B0503020204020204" pitchFamily="34" charset="-122"/>
              </a:rPr>
              <a:t>纳什均衡策略</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Nash Q-learning </a:t>
            </a:r>
            <a:r>
              <a:rPr lang="zh-CN" altLang="en-US" sz="1600" dirty="0">
                <a:latin typeface="Microsoft YaHei" panose="020B0503020204020204" pitchFamily="34" charset="-122"/>
                <a:ea typeface="Microsoft YaHei" panose="020B0503020204020204" pitchFamily="34" charset="-122"/>
              </a:rPr>
              <a:t>方法可用于处理以纳什均衡为解的多智能体学习问题。</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r>
              <a:rPr lang="zh-CN" altLang="en-US" sz="1600" b="1" dirty="0">
                <a:latin typeface="Microsoft YaHei" panose="020B0503020204020204" pitchFamily="34" charset="-122"/>
                <a:ea typeface="Microsoft YaHei" panose="020B0503020204020204" pitchFamily="34" charset="-122"/>
              </a:rPr>
              <a:t>目标是</a:t>
            </a:r>
            <a:r>
              <a:rPr lang="zh-CN" altLang="en-US" sz="1600" dirty="0">
                <a:latin typeface="Microsoft YaHei" panose="020B0503020204020204" pitchFamily="34" charset="-122"/>
                <a:ea typeface="Microsoft YaHei" panose="020B0503020204020204" pitchFamily="34" charset="-122"/>
              </a:rPr>
              <a:t>通过寻找每一个状态的纳什均衡点，从而在学习过程中基于纳什均衡策略来更新 </a:t>
            </a:r>
            <a:r>
              <a:rPr lang="en-US" altLang="zh-CN" sz="1600" dirty="0">
                <a:latin typeface="Microsoft YaHei" panose="020B0503020204020204" pitchFamily="34" charset="-122"/>
                <a:ea typeface="Microsoft YaHei" panose="020B0503020204020204" pitchFamily="34" charset="-122"/>
              </a:rPr>
              <a:t>Q </a:t>
            </a:r>
            <a:r>
              <a:rPr lang="zh-CN" altLang="en-US" sz="1600" dirty="0">
                <a:latin typeface="Microsoft YaHei" panose="020B0503020204020204" pitchFamily="34" charset="-122"/>
                <a:ea typeface="Microsoft YaHei" panose="020B0503020204020204" pitchFamily="34" charset="-122"/>
              </a:rPr>
              <a:t>值。</a:t>
            </a:r>
            <a:endParaRPr kumimoji="1" lang="zh-CN" altLang="en-US" sz="1600"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2899843" y="1261256"/>
            <a:ext cx="7186583" cy="369332"/>
          </a:xfrm>
          <a:prstGeom prst="rect">
            <a:avLst/>
          </a:prstGeom>
          <a:noFill/>
        </p:spPr>
        <p:txBody>
          <a:bodyPr wrap="none" rtlCol="0">
            <a:spAutoFit/>
          </a:bodyPr>
          <a:lstStyle/>
          <a:p>
            <a:r>
              <a:rPr lang="zh-CN" altLang="en-US" dirty="0">
                <a:solidFill>
                  <a:srgbClr val="0F6EC7"/>
                </a:solidFill>
              </a:rPr>
              <a:t>双人零和博弈的更一般形式：多人一般和博弈（</a:t>
            </a:r>
            <a:r>
              <a:rPr lang="en-US" altLang="zh-CN" dirty="0">
                <a:solidFill>
                  <a:srgbClr val="0F6EC7"/>
                </a:solidFill>
              </a:rPr>
              <a:t>general-sum game</a:t>
            </a:r>
            <a:r>
              <a:rPr lang="zh-CN" altLang="en-US" dirty="0">
                <a:solidFill>
                  <a:srgbClr val="0F6EC7"/>
                </a:solidFill>
              </a:rPr>
              <a:t>）</a:t>
            </a:r>
            <a:endParaRPr kumimoji="1" lang="zh-CN" altLang="en-US" dirty="0">
              <a:solidFill>
                <a:srgbClr val="0F6EC7"/>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664" y="2435297"/>
            <a:ext cx="5373567" cy="3522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多智能体强化学习典型应用</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34</a:t>
            </a:fld>
            <a:endParaRPr kumimoji="1" lang="zh-CN" altLang="en-US" dirty="0"/>
          </a:p>
        </p:txBody>
      </p:sp>
      <p:pic>
        <p:nvPicPr>
          <p:cNvPr id="3074"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00" y="1937562"/>
            <a:ext cx="6306127" cy="229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17793" y="969910"/>
            <a:ext cx="10676438" cy="1231106"/>
          </a:xfrm>
          <a:prstGeom prst="rect">
            <a:avLst/>
          </a:prstGeom>
          <a:noFill/>
        </p:spPr>
        <p:txBody>
          <a:bodyPr wrap="square" rtlCol="0">
            <a:spAutoFit/>
          </a:bodyPr>
          <a:lstStyle/>
          <a:p>
            <a:r>
              <a:rPr kumimoji="1" lang="zh-CN" altLang="en-US" sz="2000" b="1" dirty="0">
                <a:solidFill>
                  <a:srgbClr val="0F6EC7"/>
                </a:solidFill>
              </a:rPr>
              <a:t>多机器人避碰</a:t>
            </a:r>
            <a:r>
              <a:rPr kumimoji="1" lang="zh-CN" altLang="en-US" dirty="0"/>
              <a:t>：</a:t>
            </a:r>
            <a:r>
              <a:rPr lang="zh-CN" altLang="en-US" dirty="0"/>
              <a:t>机器人的应用场景主要是通过多个机器人的协作来提升系统的性能和效率，此时多智能体强化学习的关注重点主要在于机器人（智能体）之间的合作。</a:t>
            </a:r>
          </a:p>
          <a:p>
            <a:br>
              <a:rPr lang="zh-CN" altLang="en-US" dirty="0"/>
            </a:br>
            <a:endParaRPr kumimoji="1" lang="zh-CN"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773" y="4235486"/>
            <a:ext cx="4800600" cy="20447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7149263" y="1907779"/>
            <a:ext cx="4225635" cy="2264787"/>
          </a:xfrm>
          <a:prstGeom prst="rect">
            <a:avLst/>
          </a:prstGeom>
          <a:noFill/>
          <a:ln w="15875">
            <a:solidFill>
              <a:schemeClr val="tx1">
                <a:lumMod val="75000"/>
                <a:lumOff val="25000"/>
              </a:schemeClr>
            </a:solidFill>
            <a:prstDash val="sysDash"/>
          </a:ln>
        </p:spPr>
        <p:txBody>
          <a:bodyPr wrap="square" rtlCol="0">
            <a:spAutoFit/>
          </a:bodyPr>
          <a:lstStyle/>
          <a:p>
            <a:pPr marL="285750" indent="-285750" algn="just">
              <a:lnSpc>
                <a:spcPct val="150000"/>
              </a:lnSpc>
              <a:buFont typeface="Wingdings" panose="05000000000000000000" pitchFamily="2" charset="2"/>
              <a:buChar char="ü"/>
            </a:pPr>
            <a:r>
              <a:rPr lang="zh-CN" altLang="en-US" sz="1600" dirty="0">
                <a:solidFill>
                  <a:srgbClr val="0F6EC7"/>
                </a:solidFill>
                <a:latin typeface="Microsoft YaHei" panose="020B0503020204020204" pitchFamily="34" charset="-122"/>
                <a:ea typeface="Microsoft YaHei" panose="020B0503020204020204" pitchFamily="34" charset="-122"/>
              </a:rPr>
              <a:t>底层应用的关键技术</a:t>
            </a:r>
            <a:r>
              <a:rPr lang="zh-CN" altLang="en-US" sz="1600" dirty="0">
                <a:latin typeface="Microsoft YaHei" panose="020B0503020204020204" pitchFamily="34" charset="-122"/>
                <a:ea typeface="Microsoft YaHei" panose="020B0503020204020204" pitchFamily="34" charset="-122"/>
              </a:rPr>
              <a:t>：自主避障导航</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Wingdings" panose="05000000000000000000" pitchFamily="2" charset="2"/>
              <a:buChar char="ü"/>
            </a:pPr>
            <a:r>
              <a:rPr lang="zh-CN" altLang="en-US" sz="1600" dirty="0">
                <a:solidFill>
                  <a:srgbClr val="0F6EC7"/>
                </a:solidFill>
                <a:latin typeface="Microsoft YaHei" panose="020B0503020204020204" pitchFamily="34" charset="-122"/>
                <a:ea typeface="Microsoft YaHei" panose="020B0503020204020204" pitchFamily="34" charset="-122"/>
              </a:rPr>
              <a:t>应用机制</a:t>
            </a:r>
            <a:r>
              <a:rPr lang="zh-CN" altLang="en-US" sz="1600" dirty="0">
                <a:latin typeface="Microsoft YaHei" panose="020B0503020204020204" pitchFamily="34" charset="-122"/>
                <a:ea typeface="Microsoft YaHei" panose="020B0503020204020204" pitchFamily="34" charset="-122"/>
              </a:rPr>
              <a:t>：集中式学习和分布式执行</a:t>
            </a:r>
            <a:endParaRPr lang="en-US" altLang="zh-CN" sz="1600" dirty="0">
              <a:latin typeface="Microsoft YaHei" panose="020B0503020204020204" pitchFamily="34" charset="-122"/>
              <a:ea typeface="Microsoft YaHei" panose="020B0503020204020204" pitchFamily="34" charset="-122"/>
            </a:endParaRPr>
          </a:p>
          <a:p>
            <a:pPr algn="just">
              <a:lnSpc>
                <a:spcPct val="150000"/>
              </a:lnSpc>
            </a:pPr>
            <a:endParaRPr lang="en-US" altLang="zh-CN" sz="1600" dirty="0">
              <a:latin typeface="Microsoft YaHei" panose="020B0503020204020204" pitchFamily="34" charset="-122"/>
              <a:ea typeface="Microsoft YaHei" panose="020B0503020204020204" pitchFamily="34" charset="-122"/>
            </a:endParaRPr>
          </a:p>
          <a:p>
            <a:pPr algn="just">
              <a:lnSpc>
                <a:spcPct val="150000"/>
              </a:lnSpc>
            </a:pPr>
            <a:r>
              <a:rPr lang="zh-CN" altLang="en-US" sz="1600" b="1" dirty="0">
                <a:latin typeface="Microsoft YaHei" panose="020B0503020204020204" pitchFamily="34" charset="-122"/>
                <a:ea typeface="Microsoft YaHei" panose="020B0503020204020204" pitchFamily="34" charset="-122"/>
              </a:rPr>
              <a:t>机器人之间：</a:t>
            </a:r>
            <a:r>
              <a:rPr lang="zh-CN" altLang="en-US" sz="1600" dirty="0">
                <a:latin typeface="Microsoft YaHei" panose="020B0503020204020204" pitchFamily="34" charset="-122"/>
                <a:ea typeface="Microsoft YaHei" panose="020B0503020204020204" pitchFamily="34" charset="-122"/>
              </a:rPr>
              <a:t>共享奖励、策略网络和值函数网络，通过共享的经验样本来引导相互之间达成</a:t>
            </a:r>
            <a:r>
              <a:rPr lang="zh-CN" altLang="en-US" sz="1600" b="1" dirty="0">
                <a:latin typeface="Microsoft YaHei" panose="020B0503020204020204" pitchFamily="34" charset="-122"/>
                <a:ea typeface="Microsoft YaHei" panose="020B0503020204020204" pitchFamily="34" charset="-122"/>
              </a:rPr>
              <a:t>隐式的协作机制</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474300" y="4384731"/>
            <a:ext cx="4931004" cy="1895455"/>
          </a:xfrm>
          <a:prstGeom prst="rect">
            <a:avLst/>
          </a:prstGeom>
          <a:noFill/>
          <a:ln w="15875">
            <a:solidFill>
              <a:schemeClr val="tx1">
                <a:lumMod val="75000"/>
                <a:lumOff val="25000"/>
              </a:schemeClr>
            </a:solidFill>
            <a:prstDash val="sysDash"/>
          </a:ln>
        </p:spPr>
        <p:txBody>
          <a:bodyPr wrap="square" rtlCol="0">
            <a:spAutoFit/>
          </a:bodyPr>
          <a:lstStyle/>
          <a:p>
            <a:pPr algn="r">
              <a:lnSpc>
                <a:spcPct val="150000"/>
              </a:lnSpc>
            </a:pPr>
            <a:r>
              <a:rPr kumimoji="1" lang="zh-CN" altLang="en-US" sz="1600" b="1" dirty="0">
                <a:latin typeface="Microsoft YaHei" panose="020B0503020204020204" pitchFamily="34" charset="-122"/>
                <a:ea typeface="Microsoft YaHei" panose="020B0503020204020204" pitchFamily="34" charset="-122"/>
              </a:rPr>
              <a:t>机器和人之间：</a:t>
            </a:r>
            <a:endParaRPr kumimoji="1" lang="en-US" altLang="zh-CN" sz="1600" b="1"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lang="zh-CN" altLang="en-US" sz="1600" dirty="0">
                <a:latin typeface="Microsoft YaHei" panose="020B0503020204020204" pitchFamily="34" charset="-122"/>
                <a:ea typeface="Microsoft YaHei" panose="020B0503020204020204" pitchFamily="34" charset="-122"/>
              </a:rPr>
              <a:t>两种对称规则，左手规则，右手规则。 </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ü"/>
            </a:pPr>
            <a:r>
              <a:rPr lang="zh-CN" altLang="en-US" sz="1600" dirty="0">
                <a:latin typeface="Microsoft YaHei" panose="020B0503020204020204" pitchFamily="34" charset="-122"/>
                <a:ea typeface="Microsoft YaHei" panose="020B0503020204020204" pitchFamily="34" charset="-122"/>
              </a:rPr>
              <a:t>在</a:t>
            </a:r>
            <a:r>
              <a:rPr lang="en-US" altLang="zh-CN" sz="1600" dirty="0">
                <a:latin typeface="Microsoft YaHei" panose="020B0503020204020204" pitchFamily="34" charset="-122"/>
                <a:ea typeface="Microsoft YaHei" panose="020B0503020204020204" pitchFamily="34" charset="-122"/>
              </a:rPr>
              <a:t>SA-CADRL </a:t>
            </a:r>
            <a:r>
              <a:rPr lang="zh-CN" altLang="en-US" sz="1600" dirty="0">
                <a:latin typeface="Microsoft YaHei" panose="020B0503020204020204" pitchFamily="34" charset="-122"/>
                <a:ea typeface="Microsoft YaHei" panose="020B0503020204020204" pitchFamily="34" charset="-122"/>
              </a:rPr>
              <a:t>方法中模型引入这样的对称性信息</a:t>
            </a: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第一层中的</a:t>
            </a:r>
            <a:r>
              <a:rPr lang="zh-CN" altLang="en-US" sz="1600" dirty="0">
                <a:solidFill>
                  <a:srgbClr val="C00000"/>
                </a:solidFill>
                <a:latin typeface="Microsoft YaHei" panose="020B0503020204020204" pitchFamily="34" charset="-122"/>
                <a:ea typeface="Microsoft YaHei" panose="020B0503020204020204" pitchFamily="34" charset="-122"/>
              </a:rPr>
              <a:t>红色段表示当前智能体的观测值</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rgbClr val="215FC3"/>
                </a:solidFill>
                <a:latin typeface="Microsoft YaHei" panose="020B0503020204020204" pitchFamily="34" charset="-122"/>
                <a:ea typeface="Microsoft YaHei" panose="020B0503020204020204" pitchFamily="34" charset="-122"/>
              </a:rPr>
              <a:t>蓝色块表示它考虑的附近三个智能体的观测值</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ym typeface="+mn-ea"/>
              </a:rPr>
              <a:t>深度多智能体强化学习（</a:t>
            </a:r>
            <a:r>
              <a:rPr lang="en-US" altLang="zh-CN">
                <a:sym typeface="+mn-ea"/>
              </a:rPr>
              <a:t>Deep MARL</a:t>
            </a:r>
            <a:r>
              <a:rPr lang="zh-CN" altLang="en-US">
                <a:sym typeface="+mn-ea"/>
              </a:rPr>
              <a:t>）</a:t>
            </a:r>
            <a:endParaRPr kumimoji="1" lang="zh-CN" altLang="en-US"/>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35</a:t>
            </a:fld>
            <a:endParaRPr kumimoji="1" lang="zh-CN" altLang="en-US" dirty="0"/>
          </a:p>
        </p:txBody>
      </p:sp>
      <p:sp>
        <p:nvSpPr>
          <p:cNvPr id="3" name="文本框 2"/>
          <p:cNvSpPr txBox="1"/>
          <p:nvPr/>
        </p:nvSpPr>
        <p:spPr>
          <a:xfrm>
            <a:off x="662940" y="1317625"/>
            <a:ext cx="6571615" cy="768350"/>
          </a:xfrm>
          <a:prstGeom prst="rect">
            <a:avLst/>
          </a:prstGeom>
          <a:noFill/>
        </p:spPr>
        <p:txBody>
          <a:bodyPr wrap="square" rtlCol="0">
            <a:spAutoFit/>
          </a:bodyPr>
          <a:lstStyle/>
          <a:p>
            <a:r>
              <a:rPr kumimoji="1" lang="en-US" altLang="zh-CN" sz="2400" dirty="0">
                <a:solidFill>
                  <a:schemeClr val="accent5">
                    <a:lumMod val="75000"/>
                  </a:schemeClr>
                </a:solidFill>
                <a:sym typeface="+mn-ea"/>
              </a:rPr>
              <a:t>MADDPG - </a:t>
            </a:r>
            <a:r>
              <a:rPr lang="zh-CN" altLang="en-US" sz="2000" dirty="0">
                <a:sym typeface="+mn-ea"/>
              </a:rPr>
              <a:t>一种通用多智能体学习算法</a:t>
            </a:r>
            <a:endParaRPr lang="zh-CN" altLang="en-US" sz="2000" dirty="0"/>
          </a:p>
          <a:p>
            <a:endParaRPr kumimoji="1" lang="zh-CN" altLang="en-US" sz="2000" dirty="0">
              <a:solidFill>
                <a:schemeClr val="accent5">
                  <a:lumMod val="75000"/>
                </a:schemeClr>
              </a:solidFill>
              <a:sym typeface="+mn-ea"/>
            </a:endParaRPr>
          </a:p>
        </p:txBody>
      </p:sp>
      <p:sp>
        <p:nvSpPr>
          <p:cNvPr id="5" name="文本框 4"/>
          <p:cNvSpPr txBox="1"/>
          <p:nvPr/>
        </p:nvSpPr>
        <p:spPr>
          <a:xfrm>
            <a:off x="229235" y="2085975"/>
            <a:ext cx="11326495" cy="1198880"/>
          </a:xfrm>
          <a:prstGeom prst="rect">
            <a:avLst/>
          </a:prstGeom>
          <a:noFill/>
        </p:spPr>
        <p:txBody>
          <a:bodyPr wrap="square" rtlCol="0">
            <a:spAutoFit/>
          </a:bodyPr>
          <a:lstStyle/>
          <a:p>
            <a:pPr marL="800100" lvl="1" indent="-342900">
              <a:lnSpc>
                <a:spcPct val="120000"/>
              </a:lnSpc>
              <a:buFont typeface="Wingdings" panose="05000000000000000000" charset="0"/>
              <a:buChar char=""/>
            </a:pPr>
            <a:r>
              <a:rPr lang="zh-CN" altLang="en-US" sz="2000" dirty="0"/>
              <a:t>在执行时使用</a:t>
            </a:r>
            <a:r>
              <a:rPr lang="zh-CN" altLang="en-US" sz="2000" b="1" dirty="0"/>
              <a:t>本地信息</a:t>
            </a:r>
            <a:r>
              <a:rPr lang="zh-CN" altLang="en-US" sz="2000" dirty="0"/>
              <a:t>(</a:t>
            </a:r>
            <a:r>
              <a:rPr lang="en-US" altLang="zh-CN" sz="2000" dirty="0"/>
              <a:t>local information</a:t>
            </a:r>
            <a:r>
              <a:rPr lang="zh-CN" altLang="en-US" sz="2000" dirty="0"/>
              <a:t>，即他们自己的观察结果)。“集中训练，分布执行”</a:t>
            </a:r>
          </a:p>
          <a:p>
            <a:pPr marL="800100" lvl="1" indent="-342900">
              <a:lnSpc>
                <a:spcPct val="120000"/>
              </a:lnSpc>
              <a:buFont typeface="Wingdings" panose="05000000000000000000" charset="0"/>
              <a:buChar char=""/>
            </a:pPr>
            <a:r>
              <a:rPr lang="zh-CN" altLang="en-US" sz="2000" dirty="0"/>
              <a:t>不仅适用于</a:t>
            </a:r>
            <a:r>
              <a:rPr lang="zh-CN" altLang="en-US" sz="2000" b="1" dirty="0"/>
              <a:t>合作型</a:t>
            </a:r>
            <a:r>
              <a:rPr lang="zh-CN" altLang="en-US" sz="2000" dirty="0"/>
              <a:t>互动（</a:t>
            </a:r>
            <a:r>
              <a:rPr lang="en-US" altLang="zh-CN" sz="2000" dirty="0"/>
              <a:t>cooperative interaction</a:t>
            </a:r>
            <a:r>
              <a:rPr lang="zh-CN" altLang="en-US" sz="2000" dirty="0"/>
              <a:t>），也适用于竞争（</a:t>
            </a:r>
            <a:r>
              <a:rPr lang="en-US" altLang="zh-CN" sz="2000" dirty="0"/>
              <a:t>competitive</a:t>
            </a:r>
            <a:r>
              <a:rPr lang="zh-CN" altLang="en-US" sz="2000" dirty="0"/>
              <a:t>）或</a:t>
            </a:r>
            <a:r>
              <a:rPr lang="zh-CN" altLang="en-US" sz="2000" b="1" dirty="0"/>
              <a:t>混合型</a:t>
            </a:r>
            <a:r>
              <a:rPr lang="zh-CN" altLang="en-US" sz="2000" dirty="0"/>
              <a:t>互动（</a:t>
            </a:r>
            <a:r>
              <a:rPr lang="en-US" altLang="zh-CN" sz="2000" dirty="0"/>
              <a:t>mixed interaction</a:t>
            </a:r>
            <a:r>
              <a:rPr lang="zh-CN" altLang="en-US" sz="2000" dirty="0"/>
              <a:t>）</a:t>
            </a:r>
            <a:endParaRPr lang="en-US" altLang="zh-CN" sz="2000" dirty="0"/>
          </a:p>
        </p:txBody>
      </p:sp>
      <p:pic>
        <p:nvPicPr>
          <p:cNvPr id="6" name="图片 5"/>
          <p:cNvPicPr>
            <a:picLocks noChangeAspect="1"/>
          </p:cNvPicPr>
          <p:nvPr/>
        </p:nvPicPr>
        <p:blipFill>
          <a:blip r:embed="rId3"/>
          <a:srcRect t="2396"/>
          <a:stretch>
            <a:fillRect/>
          </a:stretch>
        </p:blipFill>
        <p:spPr>
          <a:xfrm>
            <a:off x="3385185" y="3336925"/>
            <a:ext cx="4743450" cy="34397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分布式</a:t>
            </a:r>
            <a:r>
              <a:rPr kumimoji="1" lang="en-US" altLang="zh-CN"/>
              <a:t>Actor</a:t>
            </a:r>
            <a:r>
              <a:rPr kumimoji="1" lang="zh-CN" altLang="en-US"/>
              <a:t>网络</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36</a:t>
            </a:fld>
            <a:endParaRPr kumimoji="1"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779145" y="1724660"/>
                <a:ext cx="9328785" cy="398780"/>
              </a:xfrm>
              <a:prstGeom prst="rect">
                <a:avLst/>
              </a:prstGeom>
              <a:noFill/>
            </p:spPr>
            <p:txBody>
              <a:bodyPr wrap="square" rtlCol="0">
                <a:spAutoFit/>
              </a:bodyPr>
              <a:lstStyle/>
              <a:p>
                <a:r>
                  <a:rPr lang="zh-CN" altLang="en-US" sz="2000"/>
                  <a:t>目标：求</a:t>
                </a:r>
                <a14:m>
                  <m:oMath xmlns:m="http://schemas.openxmlformats.org/officeDocument/2006/math">
                    <m:r>
                      <a:rPr lang="en-US" altLang="zh-CN" sz="2000">
                        <a:latin typeface="Cambria Math" panose="02040503050406030204" pitchFamily="18" charset="0"/>
                        <a:cs typeface="Cambria Math" panose="02040503050406030204" pitchFamily="18" charset="0"/>
                      </a:rPr>
                      <m:t> </m:t>
                    </m:r>
                    <m:r>
                      <m:rPr>
                        <m:sty m:val="p"/>
                      </m:rPr>
                      <a:rPr lang="en-US" altLang="zh-CN" sz="2000">
                        <a:latin typeface="Cambria Math" panose="02040503050406030204" pitchFamily="18" charset="0"/>
                        <a:cs typeface="Cambria Math" panose="02040503050406030204" pitchFamily="18" charset="0"/>
                      </a:rPr>
                      <m:t>θi</m:t>
                    </m:r>
                  </m:oMath>
                </a14:m>
                <a:r>
                  <a:rPr lang="zh-CN" altLang="en-US" sz="2000">
                    <a:latin typeface="Cambria Math" panose="02040503050406030204" pitchFamily="18" charset="0"/>
                    <a:cs typeface="Cambria Math" panose="02040503050406030204" pitchFamily="18" charset="0"/>
                  </a:rPr>
                  <a:t> ，得到</a:t>
                </a:r>
                <a:r>
                  <a:rPr lang="zh-CN" altLang="en-US" sz="2000">
                    <a:sym typeface="+mn-ea"/>
                  </a:rPr>
                  <a:t>智能体 </a:t>
                </a:r>
                <a14:m>
                  <m:oMath xmlns:m="http://schemas.openxmlformats.org/officeDocument/2006/math">
                    <m:r>
                      <m:rPr>
                        <m:sty m:val="p"/>
                      </m:rPr>
                      <a:rPr lang="en-US" altLang="zh-CN" sz="2000">
                        <a:latin typeface="Cambria Math" panose="02040503050406030204" pitchFamily="18" charset="0"/>
                        <a:cs typeface="Cambria Math" panose="02040503050406030204" pitchFamily="18" charset="0"/>
                      </a:rPr>
                      <m:t>i</m:t>
                    </m:r>
                  </m:oMath>
                </a14:m>
                <a:r>
                  <a:rPr lang="en-US" altLang="zh-CN" sz="2000">
                    <a:sym typeface="+mn-ea"/>
                  </a:rPr>
                  <a:t> </a:t>
                </a:r>
                <a:r>
                  <a:rPr lang="zh-CN" altLang="en-US" sz="2000">
                    <a:sym typeface="+mn-ea"/>
                  </a:rPr>
                  <a:t>最大的期望回报</a:t>
                </a:r>
                <a:endParaRPr lang="zh-CN" altLang="en-US" sz="2000" baseline="-25000">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79145" y="1724660"/>
                <a:ext cx="9328785" cy="398780"/>
              </a:xfrm>
              <a:prstGeom prst="rect">
                <a:avLst/>
              </a:prstGeom>
              <a:blipFill rotWithShape="1">
                <a:blip r:embed="rId2"/>
                <a:stretch>
                  <a:fillRect b="-478"/>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140200" y="2473325"/>
            <a:ext cx="2312035" cy="681990"/>
          </a:xfrm>
          <a:prstGeom prst="rect">
            <a:avLst/>
          </a:prstGeom>
        </p:spPr>
      </p:pic>
      <p:grpSp>
        <p:nvGrpSpPr>
          <p:cNvPr id="11" name="组合 10"/>
          <p:cNvGrpSpPr/>
          <p:nvPr/>
        </p:nvGrpSpPr>
        <p:grpSpPr>
          <a:xfrm>
            <a:off x="779145" y="3580765"/>
            <a:ext cx="9329420" cy="1905000"/>
            <a:chOff x="1573" y="6197"/>
            <a:chExt cx="14692" cy="3000"/>
          </a:xfrm>
        </p:grpSpPr>
        <p:pic>
          <p:nvPicPr>
            <p:cNvPr id="7" name="图片 6"/>
            <p:cNvPicPr>
              <a:picLocks noChangeAspect="1"/>
            </p:cNvPicPr>
            <p:nvPr/>
          </p:nvPicPr>
          <p:blipFill>
            <a:blip r:embed="rId4"/>
            <a:stretch>
              <a:fillRect/>
            </a:stretch>
          </p:blipFill>
          <p:spPr>
            <a:xfrm>
              <a:off x="1573" y="7605"/>
              <a:ext cx="14693" cy="1593"/>
            </a:xfrm>
            <a:prstGeom prst="rect">
              <a:avLst/>
            </a:prstGeom>
          </p:spPr>
        </p:pic>
        <p:grpSp>
          <p:nvGrpSpPr>
            <p:cNvPr id="10" name="组合 9"/>
            <p:cNvGrpSpPr/>
            <p:nvPr/>
          </p:nvGrpSpPr>
          <p:grpSpPr>
            <a:xfrm>
              <a:off x="1573" y="6197"/>
              <a:ext cx="3103" cy="957"/>
              <a:chOff x="4529" y="6303"/>
              <a:chExt cx="3103" cy="957"/>
            </a:xfrm>
          </p:grpSpPr>
          <p:pic>
            <p:nvPicPr>
              <p:cNvPr id="8" name="图片 7"/>
              <p:cNvPicPr>
                <a:picLocks noChangeAspect="1"/>
              </p:cNvPicPr>
              <p:nvPr/>
            </p:nvPicPr>
            <p:blipFill>
              <a:blip r:embed="rId5"/>
              <a:stretch>
                <a:fillRect/>
              </a:stretch>
            </p:blipFill>
            <p:spPr>
              <a:xfrm>
                <a:off x="4529" y="6303"/>
                <a:ext cx="1531" cy="957"/>
              </a:xfrm>
              <a:prstGeom prst="rect">
                <a:avLst/>
              </a:prstGeom>
            </p:spPr>
          </p:pic>
          <p:sp>
            <p:nvSpPr>
              <p:cNvPr id="9" name="文本框 8"/>
              <p:cNvSpPr txBox="1"/>
              <p:nvPr/>
            </p:nvSpPr>
            <p:spPr>
              <a:xfrm>
                <a:off x="5665" y="6520"/>
                <a:ext cx="1967" cy="628"/>
              </a:xfrm>
              <a:prstGeom prst="rect">
                <a:avLst/>
              </a:prstGeom>
              <a:noFill/>
            </p:spPr>
            <p:txBody>
              <a:bodyPr wrap="square" rtlCol="0">
                <a:spAutoFit/>
              </a:bodyPr>
              <a:lstStyle/>
              <a:p>
                <a:r>
                  <a:rPr lang="zh-CN" altLang="en-US" sz="2000"/>
                  <a:t>的梯度：</a:t>
                </a: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集中式</a:t>
            </a:r>
            <a:r>
              <a:rPr kumimoji="1" lang="en-US" altLang="zh-CN"/>
              <a:t>Critic</a:t>
            </a:r>
            <a:r>
              <a:rPr kumimoji="1" lang="zh-CN" altLang="en-US"/>
              <a:t>网络</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37</a:t>
            </a:fld>
            <a:endParaRPr kumimoji="1"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779145" y="1724660"/>
                <a:ext cx="9328785" cy="398780"/>
              </a:xfrm>
              <a:prstGeom prst="rect">
                <a:avLst/>
              </a:prstGeom>
              <a:noFill/>
            </p:spPr>
            <p:txBody>
              <a:bodyPr wrap="square" rtlCol="0">
                <a:spAutoFit/>
              </a:bodyPr>
              <a:lstStyle/>
              <a:p>
                <a:r>
                  <a:rPr lang="zh-CN" altLang="en-US" sz="2000"/>
                  <a:t>智能体 </a:t>
                </a:r>
                <a14:m>
                  <m:oMath xmlns:m="http://schemas.openxmlformats.org/officeDocument/2006/math">
                    <m:r>
                      <m:rPr>
                        <m:sty m:val="p"/>
                      </m:rPr>
                      <a:rPr lang="en-US" altLang="zh-CN" sz="2000">
                        <a:latin typeface="Cambria Math" panose="02040503050406030204" pitchFamily="18" charset="0"/>
                        <a:cs typeface="Cambria Math" panose="02040503050406030204" pitchFamily="18" charset="0"/>
                      </a:rPr>
                      <m:t>i</m:t>
                    </m:r>
                  </m:oMath>
                </a14:m>
                <a:r>
                  <a:rPr lang="en-US" altLang="zh-CN" sz="2000"/>
                  <a:t> </a:t>
                </a:r>
                <a:r>
                  <a:rPr lang="zh-CN" altLang="en-US" sz="2000"/>
                  <a:t>的集中式</a:t>
                </a:r>
                <a:r>
                  <a:rPr lang="en-US" altLang="zh-CN" sz="2000"/>
                  <a:t>action-value</a:t>
                </a:r>
                <a:r>
                  <a:rPr lang="zh-CN" altLang="en-US" sz="2000"/>
                  <a:t>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779145" y="1724660"/>
                <a:ext cx="9328785" cy="39878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文本框 4"/>
          <p:cNvSpPr txBox="1"/>
          <p:nvPr/>
        </p:nvSpPr>
        <p:spPr>
          <a:xfrm>
            <a:off x="779145" y="3707130"/>
            <a:ext cx="9328785" cy="398780"/>
          </a:xfrm>
          <a:prstGeom prst="rect">
            <a:avLst/>
          </a:prstGeom>
          <a:noFill/>
        </p:spPr>
        <p:txBody>
          <a:bodyPr wrap="square" rtlCol="0">
            <a:spAutoFit/>
          </a:bodyPr>
          <a:lstStyle/>
          <a:p>
            <a:r>
              <a:rPr lang="zh-CN" altLang="en-US" sz="2000"/>
              <a:t>集中式</a:t>
            </a:r>
            <a:r>
              <a:rPr lang="en-US" altLang="zh-CN" sz="2000"/>
              <a:t>action-value</a:t>
            </a:r>
            <a:r>
              <a:rPr lang="zh-CN" altLang="en-US" sz="2000"/>
              <a:t>函数更新：</a:t>
            </a:r>
          </a:p>
        </p:txBody>
      </p:sp>
      <p:pic>
        <p:nvPicPr>
          <p:cNvPr id="6" name="图片 5"/>
          <p:cNvPicPr>
            <a:picLocks noChangeAspect="1"/>
          </p:cNvPicPr>
          <p:nvPr/>
        </p:nvPicPr>
        <p:blipFill>
          <a:blip r:embed="rId3"/>
          <a:stretch>
            <a:fillRect/>
          </a:stretch>
        </p:blipFill>
        <p:spPr>
          <a:xfrm>
            <a:off x="3879850" y="2418715"/>
            <a:ext cx="3088005" cy="855980"/>
          </a:xfrm>
          <a:prstGeom prst="rect">
            <a:avLst/>
          </a:prstGeom>
        </p:spPr>
      </p:pic>
      <p:pic>
        <p:nvPicPr>
          <p:cNvPr id="7" name="图片 6"/>
          <p:cNvPicPr>
            <a:picLocks noChangeAspect="1"/>
          </p:cNvPicPr>
          <p:nvPr/>
        </p:nvPicPr>
        <p:blipFill>
          <a:blip r:embed="rId4"/>
          <a:stretch>
            <a:fillRect/>
          </a:stretch>
        </p:blipFill>
        <p:spPr>
          <a:xfrm>
            <a:off x="2638425" y="4419600"/>
            <a:ext cx="5610225" cy="1628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MADDPG</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38</a:t>
            </a:fld>
            <a:endParaRPr kumimoji="1" lang="zh-CN" altLang="en-US" dirty="0"/>
          </a:p>
        </p:txBody>
      </p:sp>
      <p:sp>
        <p:nvSpPr>
          <p:cNvPr id="3" name="文本框 2"/>
          <p:cNvSpPr txBox="1"/>
          <p:nvPr/>
        </p:nvSpPr>
        <p:spPr>
          <a:xfrm>
            <a:off x="1015365" y="1724660"/>
            <a:ext cx="9328785" cy="398780"/>
          </a:xfrm>
          <a:prstGeom prst="rect">
            <a:avLst/>
          </a:prstGeom>
          <a:noFill/>
        </p:spPr>
        <p:txBody>
          <a:bodyPr wrap="square" rtlCol="0">
            <a:spAutoFit/>
          </a:bodyPr>
          <a:lstStyle/>
          <a:p>
            <a:r>
              <a:rPr lang="zh-CN" altLang="en-US" sz="2000"/>
              <a:t>分布式：</a:t>
            </a:r>
          </a:p>
        </p:txBody>
      </p:sp>
      <p:sp>
        <p:nvSpPr>
          <p:cNvPr id="5" name="文本框 4"/>
          <p:cNvSpPr txBox="1"/>
          <p:nvPr/>
        </p:nvSpPr>
        <p:spPr>
          <a:xfrm>
            <a:off x="1015365" y="2458720"/>
            <a:ext cx="9328785" cy="398780"/>
          </a:xfrm>
          <a:prstGeom prst="rect">
            <a:avLst/>
          </a:prstGeom>
          <a:noFill/>
        </p:spPr>
        <p:txBody>
          <a:bodyPr wrap="square" rtlCol="0">
            <a:spAutoFit/>
          </a:bodyPr>
          <a:lstStyle/>
          <a:p>
            <a:r>
              <a:rPr lang="zh-CN" altLang="en-US" sz="2000"/>
              <a:t>集中式：</a:t>
            </a:r>
          </a:p>
        </p:txBody>
      </p:sp>
      <p:pic>
        <p:nvPicPr>
          <p:cNvPr id="6" name="图片 5"/>
          <p:cNvPicPr>
            <a:picLocks noChangeAspect="1"/>
          </p:cNvPicPr>
          <p:nvPr/>
        </p:nvPicPr>
        <p:blipFill>
          <a:blip r:embed="rId3"/>
          <a:stretch>
            <a:fillRect/>
          </a:stretch>
        </p:blipFill>
        <p:spPr>
          <a:xfrm>
            <a:off x="2107565" y="1536700"/>
            <a:ext cx="1397635" cy="641985"/>
          </a:xfrm>
          <a:prstGeom prst="rect">
            <a:avLst/>
          </a:prstGeom>
        </p:spPr>
      </p:pic>
      <p:pic>
        <p:nvPicPr>
          <p:cNvPr id="7" name="图片 6"/>
          <p:cNvPicPr>
            <a:picLocks noChangeAspect="1"/>
          </p:cNvPicPr>
          <p:nvPr/>
        </p:nvPicPr>
        <p:blipFill>
          <a:blip r:embed="rId4"/>
          <a:stretch>
            <a:fillRect/>
          </a:stretch>
        </p:blipFill>
        <p:spPr>
          <a:xfrm>
            <a:off x="2107565" y="2400935"/>
            <a:ext cx="2181225" cy="514350"/>
          </a:xfrm>
          <a:prstGeom prst="rect">
            <a:avLst/>
          </a:prstGeom>
        </p:spPr>
      </p:pic>
      <p:pic>
        <p:nvPicPr>
          <p:cNvPr id="8" name="图片 7"/>
          <p:cNvPicPr>
            <a:picLocks noChangeAspect="1"/>
          </p:cNvPicPr>
          <p:nvPr/>
        </p:nvPicPr>
        <p:blipFill>
          <a:blip r:embed="rId5"/>
          <a:stretch>
            <a:fillRect/>
          </a:stretch>
        </p:blipFill>
        <p:spPr>
          <a:xfrm>
            <a:off x="3651250" y="2905125"/>
            <a:ext cx="4923155" cy="37693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多智能强化学习的挑战</a:t>
            </a:r>
          </a:p>
        </p:txBody>
      </p:sp>
      <p:graphicFrame>
        <p:nvGraphicFramePr>
          <p:cNvPr id="6" name="图示 5"/>
          <p:cNvGraphicFramePr/>
          <p:nvPr>
            <p:extLst>
              <p:ext uri="{D42A27DB-BD31-4B8C-83A1-F6EECF244321}">
                <p14:modId xmlns:p14="http://schemas.microsoft.com/office/powerpoint/2010/main" val="944352461"/>
              </p:ext>
            </p:extLst>
          </p:nvPr>
        </p:nvGraphicFramePr>
        <p:xfrm>
          <a:off x="972822" y="1195241"/>
          <a:ext cx="10221409" cy="4914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4"/>
          </p:nvPr>
        </p:nvSpPr>
        <p:spPr/>
        <p:txBody>
          <a:bodyPr/>
          <a:lstStyle/>
          <a:p>
            <a:fld id="{CFA165D2-0530-E94C-A987-BD40D545B1E6}" type="slidenum">
              <a:rPr kumimoji="1" lang="zh-CN" altLang="en-US" smtClean="0"/>
              <a:t>39</a:t>
            </a:fld>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什么是强化学习？</a:t>
            </a:r>
            <a:endParaRPr kumimoji="1" lang="en-US" altLang="zh-CN" dirty="0"/>
          </a:p>
          <a:p>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4</a:t>
            </a:fld>
            <a:endParaRPr kumimoji="1" lang="zh-CN" altLang="en-US" dirty="0"/>
          </a:p>
        </p:txBody>
      </p:sp>
      <p:pic>
        <p:nvPicPr>
          <p:cNvPr id="5" name="图片 4"/>
          <p:cNvPicPr>
            <a:picLocks noChangeAspect="1"/>
          </p:cNvPicPr>
          <p:nvPr/>
        </p:nvPicPr>
        <p:blipFill>
          <a:blip r:embed="rId2"/>
          <a:stretch>
            <a:fillRect/>
          </a:stretch>
        </p:blipFill>
        <p:spPr>
          <a:xfrm>
            <a:off x="624272" y="2250772"/>
            <a:ext cx="4765675" cy="2193925"/>
          </a:xfrm>
          <a:prstGeom prst="rect">
            <a:avLst/>
          </a:prstGeom>
        </p:spPr>
      </p:pic>
      <p:grpSp>
        <p:nvGrpSpPr>
          <p:cNvPr id="9" name="组合 8"/>
          <p:cNvGrpSpPr/>
          <p:nvPr/>
        </p:nvGrpSpPr>
        <p:grpSpPr>
          <a:xfrm>
            <a:off x="6013302" y="2051193"/>
            <a:ext cx="4851400" cy="2832100"/>
            <a:chOff x="0" y="0"/>
            <a:chExt cx="4851400" cy="2832100"/>
          </a:xfrm>
        </p:grpSpPr>
        <p:sp>
          <p:nvSpPr>
            <p:cNvPr id="10" name="文本框 3"/>
            <p:cNvSpPr txBox="1"/>
            <p:nvPr/>
          </p:nvSpPr>
          <p:spPr>
            <a:xfrm>
              <a:off x="1320800" y="2514600"/>
              <a:ext cx="2413000" cy="3175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图</a:t>
              </a:r>
              <a:r>
                <a:rPr lang="en-US" altLang="zh-CN" sz="1200" kern="100" dirty="0">
                  <a:latin typeface="Microsoft YaHei" panose="020B0503020204020204" pitchFamily="34" charset="-122"/>
                  <a:ea typeface="Microsoft YaHei" panose="020B0503020204020204" pitchFamily="34" charset="-122"/>
                  <a:cs typeface="Times New Roman" panose="02020503050405090304" pitchFamily="18" charset="0"/>
                </a:rPr>
                <a:t>2</a:t>
              </a:r>
              <a:r>
                <a:rPr lang="en-US"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 </a:t>
              </a:r>
              <a:r>
                <a:rPr lang="zh-CN"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强化学习核心构成</a:t>
              </a:r>
            </a:p>
          </p:txBody>
        </p:sp>
        <p:graphicFrame>
          <p:nvGraphicFramePr>
            <p:cNvPr id="11" name="图示 10"/>
            <p:cNvGraphicFramePr/>
            <p:nvPr/>
          </p:nvGraphicFramePr>
          <p:xfrm>
            <a:off x="0" y="0"/>
            <a:ext cx="4851400" cy="25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文本框 7"/>
          <p:cNvSpPr txBox="1"/>
          <p:nvPr/>
        </p:nvSpPr>
        <p:spPr>
          <a:xfrm>
            <a:off x="1462648" y="4614107"/>
            <a:ext cx="3710844" cy="276999"/>
          </a:xfrm>
          <a:prstGeom prst="rect">
            <a:avLst/>
          </a:prstGeom>
          <a:noFill/>
        </p:spPr>
        <p:txBody>
          <a:bodyPr wrap="square" rtlCol="0">
            <a:spAutoFit/>
          </a:bodyPr>
          <a:lstStyle/>
          <a:p>
            <a:pPr algn="ctr"/>
            <a:r>
              <a:rPr kumimoji="1" lang="zh-CN" altLang="en-US" sz="1200" dirty="0">
                <a:latin typeface="Microsoft YaHei" panose="020B0503020204020204" pitchFamily="34" charset="-122"/>
                <a:ea typeface="Microsoft YaHei" panose="020B0503020204020204" pitchFamily="34" charset="-122"/>
              </a:rPr>
              <a:t>图</a:t>
            </a:r>
            <a:r>
              <a:rPr kumimoji="1" lang="en-US" altLang="zh-CN"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 通过强化学习实现</a:t>
            </a:r>
            <a:r>
              <a:rPr kumimoji="1" lang="en-US" altLang="zh-CN" sz="1200" dirty="0">
                <a:latin typeface="Microsoft YaHei" panose="020B0503020204020204" pitchFamily="34" charset="-122"/>
                <a:ea typeface="Microsoft YaHei" panose="020B0503020204020204" pitchFamily="34" charset="-122"/>
              </a:rPr>
              <a:t>Mario</a:t>
            </a:r>
            <a:r>
              <a:rPr kumimoji="1" lang="zh-CN" altLang="en-US" sz="1200" dirty="0">
                <a:latin typeface="Microsoft YaHei" panose="020B0503020204020204" pitchFamily="34" charset="-122"/>
                <a:ea typeface="Microsoft YaHei" panose="020B0503020204020204" pitchFamily="34" charset="-122"/>
              </a:rPr>
              <a:t>游戏的通关</a:t>
            </a:r>
          </a:p>
        </p:txBody>
      </p:sp>
      <p:sp>
        <p:nvSpPr>
          <p:cNvPr id="21" name="文本框 20"/>
          <p:cNvSpPr txBox="1"/>
          <p:nvPr/>
        </p:nvSpPr>
        <p:spPr>
          <a:xfrm>
            <a:off x="740163" y="1034891"/>
            <a:ext cx="10454068" cy="923330"/>
          </a:xfrm>
          <a:prstGeom prst="rect">
            <a:avLst/>
          </a:prstGeom>
          <a:noFill/>
        </p:spPr>
        <p:txBody>
          <a:bodyPr wrap="square" rtlCol="0">
            <a:spAutoFit/>
          </a:bodyPr>
          <a:lstStyle/>
          <a:p>
            <a:r>
              <a:rPr lang="zh-CN" altLang="zh-CN" b="1" dirty="0">
                <a:solidFill>
                  <a:srgbClr val="C00000"/>
                </a:solidFill>
                <a:latin typeface="Microsoft YaHei" panose="020B0503020204020204" pitchFamily="34" charset="-122"/>
                <a:ea typeface="Microsoft YaHei" panose="020B0503020204020204" pitchFamily="34" charset="-122"/>
              </a:rPr>
              <a:t>强化学习</a:t>
            </a:r>
            <a:r>
              <a:rPr lang="zh-CN" altLang="zh-CN"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Reinforcement Learning</a:t>
            </a:r>
            <a:r>
              <a:rPr lang="zh-CN" altLang="zh-CN" dirty="0">
                <a:latin typeface="Microsoft YaHei" panose="020B0503020204020204" pitchFamily="34" charset="-122"/>
                <a:ea typeface="Microsoft YaHei" panose="020B0503020204020204" pitchFamily="34" charset="-122"/>
              </a:rPr>
              <a:t>，简称</a:t>
            </a:r>
            <a:r>
              <a:rPr lang="en-US" altLang="zh-CN" dirty="0">
                <a:latin typeface="Microsoft YaHei" panose="020B0503020204020204" pitchFamily="34" charset="-122"/>
                <a:ea typeface="Microsoft YaHei" panose="020B0503020204020204" pitchFamily="34" charset="-122"/>
              </a:rPr>
              <a:t>RL</a:t>
            </a:r>
            <a:r>
              <a:rPr lang="zh-CN" altLang="zh-CN" dirty="0">
                <a:latin typeface="Microsoft YaHei" panose="020B0503020204020204" pitchFamily="34" charset="-122"/>
                <a:ea typeface="Microsoft YaHei" panose="020B0503020204020204" pitchFamily="34" charset="-122"/>
              </a:rPr>
              <a:t>）这种机器学习方法，来源于人和动物的学习过程</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强调如何基于环境而行动，以取得最大化的预期利益，具有很高的研究价值。</a:t>
            </a:r>
          </a:p>
          <a:p>
            <a:endParaRPr kumimoji="1" lang="zh-CN" altLang="en-US" dirty="0"/>
          </a:p>
        </p:txBody>
      </p:sp>
      <p:grpSp>
        <p:nvGrpSpPr>
          <p:cNvPr id="24" name="组合 23"/>
          <p:cNvGrpSpPr/>
          <p:nvPr/>
        </p:nvGrpSpPr>
        <p:grpSpPr>
          <a:xfrm>
            <a:off x="1682076" y="5125213"/>
            <a:ext cx="9295884" cy="1538883"/>
            <a:chOff x="1470849" y="5269619"/>
            <a:chExt cx="9250301" cy="1538883"/>
          </a:xfrm>
        </p:grpSpPr>
        <p:sp>
          <p:nvSpPr>
            <p:cNvPr id="12" name="文本框 11"/>
            <p:cNvSpPr txBox="1"/>
            <p:nvPr/>
          </p:nvSpPr>
          <p:spPr>
            <a:xfrm>
              <a:off x="1470849" y="5269619"/>
              <a:ext cx="9250301" cy="1538883"/>
            </a:xfrm>
            <a:prstGeom prst="rect">
              <a:avLst/>
            </a:prstGeom>
            <a:noFill/>
          </p:spPr>
          <p:txBody>
            <a:bodyPr wrap="square" rtlCol="0">
              <a:spAutoFit/>
            </a:bodyPr>
            <a:lstStyle/>
            <a:p>
              <a:r>
                <a:rPr lang="zh-CN" altLang="en-US" dirty="0">
                  <a:solidFill>
                    <a:srgbClr val="FF0000"/>
                  </a:solidFill>
                </a:rPr>
                <a:t>      核</a:t>
              </a:r>
              <a:r>
                <a:rPr lang="zh-CN" altLang="zh-CN" dirty="0">
                  <a:solidFill>
                    <a:srgbClr val="FF0000"/>
                  </a:solidFill>
                </a:rPr>
                <a:t>心思想：包含</a:t>
              </a:r>
              <a:r>
                <a:rPr lang="en-US" altLang="zh-CN" dirty="0">
                  <a:solidFill>
                    <a:srgbClr val="FF0000"/>
                  </a:solidFill>
                </a:rPr>
                <a:t>2</a:t>
              </a:r>
              <a:r>
                <a:rPr lang="zh-CN" altLang="zh-CN" dirty="0">
                  <a:solidFill>
                    <a:srgbClr val="FF0000"/>
                  </a:solidFill>
                </a:rPr>
                <a:t>个部分，</a:t>
              </a:r>
              <a:r>
                <a:rPr lang="en-US" altLang="zh-CN" dirty="0">
                  <a:solidFill>
                    <a:srgbClr val="FF0000"/>
                  </a:solidFill>
                </a:rPr>
                <a:t>3</a:t>
              </a:r>
              <a:r>
                <a:rPr lang="zh-CN" altLang="zh-CN" dirty="0">
                  <a:solidFill>
                    <a:srgbClr val="FF0000"/>
                  </a:solidFill>
                </a:rPr>
                <a:t>个要素。</a:t>
              </a:r>
              <a:endParaRPr lang="en-US" altLang="zh-CN" dirty="0"/>
            </a:p>
            <a:p>
              <a:endParaRPr lang="en-US" altLang="zh-CN" dirty="0"/>
            </a:p>
            <a:p>
              <a:r>
                <a:rPr lang="zh-CN" altLang="zh-CN" sz="2000" b="1" dirty="0"/>
                <a:t>智能体</a:t>
              </a:r>
              <a:r>
                <a:rPr lang="en-US" altLang="zh-CN" dirty="0">
                  <a:solidFill>
                    <a:schemeClr val="tx1">
                      <a:lumMod val="75000"/>
                      <a:lumOff val="25000"/>
                    </a:schemeClr>
                  </a:solidFill>
                </a:rPr>
                <a:t>agent</a:t>
              </a:r>
              <a:r>
                <a:rPr lang="zh-CN" altLang="zh-CN" dirty="0"/>
                <a:t>在</a:t>
              </a:r>
              <a:r>
                <a:rPr lang="zh-CN" altLang="zh-CN" sz="2000" b="1" dirty="0"/>
                <a:t>环境</a:t>
              </a:r>
              <a:r>
                <a:rPr lang="en-US" altLang="zh-CN" dirty="0">
                  <a:solidFill>
                    <a:schemeClr val="tx1">
                      <a:lumMod val="75000"/>
                      <a:lumOff val="25000"/>
                    </a:schemeClr>
                  </a:solidFill>
                </a:rPr>
                <a:t>environment</a:t>
              </a:r>
              <a:r>
                <a:rPr lang="zh-CN" altLang="zh-CN" dirty="0"/>
                <a:t>中学习，根据环境的</a:t>
              </a:r>
              <a:r>
                <a:rPr lang="zh-CN" altLang="zh-CN" sz="2000" b="1" dirty="0"/>
                <a:t>状态</a:t>
              </a:r>
              <a:r>
                <a:rPr lang="en-US" altLang="zh-CN" dirty="0">
                  <a:solidFill>
                    <a:schemeClr val="tx1">
                      <a:lumMod val="75000"/>
                      <a:lumOff val="25000"/>
                    </a:schemeClr>
                  </a:solidFill>
                </a:rPr>
                <a:t>state</a:t>
              </a:r>
              <a:r>
                <a:rPr lang="zh-CN" altLang="zh-CN" dirty="0"/>
                <a:t>（或</a:t>
              </a:r>
              <a:r>
                <a:rPr lang="zh-CN" altLang="zh-CN" b="1" dirty="0"/>
                <a:t>观测</a:t>
              </a:r>
              <a:r>
                <a:rPr lang="en-US" altLang="zh-CN" dirty="0">
                  <a:solidFill>
                    <a:schemeClr val="tx1">
                      <a:lumMod val="75000"/>
                      <a:lumOff val="25000"/>
                    </a:schemeClr>
                  </a:solidFill>
                </a:rPr>
                <a:t>observation</a:t>
              </a:r>
              <a:r>
                <a:rPr lang="zh-CN" altLang="zh-CN" dirty="0"/>
                <a:t>），执行</a:t>
              </a:r>
              <a:r>
                <a:rPr lang="zh-CN" altLang="zh-CN" sz="2000" b="1" dirty="0"/>
                <a:t>动作</a:t>
              </a:r>
              <a:r>
                <a:rPr lang="en-US" altLang="zh-CN" dirty="0">
                  <a:solidFill>
                    <a:schemeClr val="tx1">
                      <a:lumMod val="75000"/>
                      <a:lumOff val="25000"/>
                    </a:schemeClr>
                  </a:solidFill>
                </a:rPr>
                <a:t>action</a:t>
              </a:r>
              <a:r>
                <a:rPr lang="zh-CN" altLang="zh-CN" dirty="0"/>
                <a:t>，并根据环境的反馈</a:t>
              </a:r>
              <a:r>
                <a:rPr lang="zh-CN" altLang="zh-CN" sz="2000" b="1" dirty="0"/>
                <a:t>奖励</a:t>
              </a:r>
              <a:r>
                <a:rPr lang="en-US" altLang="zh-CN" dirty="0">
                  <a:solidFill>
                    <a:schemeClr val="tx1">
                      <a:lumMod val="75000"/>
                      <a:lumOff val="25000"/>
                    </a:schemeClr>
                  </a:solidFill>
                </a:rPr>
                <a:t>reward</a:t>
              </a:r>
              <a:r>
                <a:rPr lang="zh-CN" altLang="zh-CN" dirty="0"/>
                <a:t>来指导更好的动作。</a:t>
              </a:r>
            </a:p>
            <a:p>
              <a:endParaRPr lang="zh-CN" altLang="en-US" dirty="0">
                <a:solidFill>
                  <a:schemeClr val="tx1">
                    <a:lumMod val="75000"/>
                    <a:lumOff val="25000"/>
                  </a:schemeClr>
                </a:solidFill>
              </a:endParaRPr>
            </a:p>
          </p:txBody>
        </p:sp>
        <p:pic>
          <p:nvPicPr>
            <p:cNvPr id="23" name="图形 22" descr="书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0849" y="5269619"/>
              <a:ext cx="318968" cy="31896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a:t>
            </a:r>
          </a:p>
        </p:txBody>
      </p:sp>
      <p:sp>
        <p:nvSpPr>
          <p:cNvPr id="5" name="文本占位符 4"/>
          <p:cNvSpPr>
            <a:spLocks noGrp="1"/>
          </p:cNvSpPr>
          <p:nvPr>
            <p:ph type="body" sz="quarter" idx="22"/>
          </p:nvPr>
        </p:nvSpPr>
        <p:spPr>
          <a:xfrm>
            <a:off x="1094105" y="958215"/>
            <a:ext cx="10301605" cy="4766945"/>
          </a:xfrm>
        </p:spPr>
        <p:txBody>
          <a:bodyPr/>
          <a:lstStyle/>
          <a:p>
            <a:pPr>
              <a:lnSpc>
                <a:spcPct val="90000"/>
              </a:lnSpc>
            </a:pPr>
            <a:r>
              <a:rPr lang="zh-CN" altLang="en-US" sz="2000" dirty="0">
                <a:solidFill>
                  <a:srgbClr val="0070C0"/>
                </a:solidFill>
              </a:rPr>
              <a:t>定义</a:t>
            </a:r>
          </a:p>
          <a:p>
            <a:pPr>
              <a:lnSpc>
                <a:spcPct val="90000"/>
              </a:lnSpc>
            </a:pPr>
            <a:r>
              <a:rPr lang="zh-CN" altLang="en-US" sz="1800" dirty="0"/>
              <a:t>多任务学习</a:t>
            </a:r>
            <a:r>
              <a:rPr lang="en-US" altLang="zh-CN" sz="1800" dirty="0"/>
              <a:t> (Multi-Task Learning, MTL) </a:t>
            </a:r>
            <a:r>
              <a:rPr lang="zh-CN" altLang="en-US" sz="1800" dirty="0"/>
              <a:t>是基于共享表示，把</a:t>
            </a:r>
            <a:r>
              <a:rPr lang="zh-CN" altLang="en-US" sz="1800" dirty="0">
                <a:solidFill>
                  <a:schemeClr val="tx1"/>
                </a:solidFill>
              </a:rPr>
              <a:t>多个相关的任务放在一起</a:t>
            </a:r>
            <a:r>
              <a:rPr lang="zh-CN" altLang="en-US" sz="1800" dirty="0"/>
              <a:t>学习的机器学习范式。</a:t>
            </a:r>
            <a:endParaRPr lang="zh-CN" altLang="en-US" sz="2000" dirty="0">
              <a:solidFill>
                <a:srgbClr val="0070C0"/>
              </a:solidFill>
            </a:endParaRPr>
          </a:p>
          <a:p>
            <a:pPr>
              <a:lnSpc>
                <a:spcPct val="90000"/>
              </a:lnSpc>
            </a:pPr>
            <a:r>
              <a:rPr lang="zh-CN" altLang="en-US" sz="2000" dirty="0">
                <a:solidFill>
                  <a:srgbClr val="0070C0"/>
                </a:solidFill>
              </a:rPr>
              <a:t>目标</a:t>
            </a:r>
          </a:p>
          <a:p>
            <a:pPr>
              <a:lnSpc>
                <a:spcPct val="90000"/>
              </a:lnSpc>
            </a:pPr>
            <a:r>
              <a:rPr lang="zh-CN" altLang="en-US" sz="1800" dirty="0"/>
              <a:t>多任务学习是一种诱导迁移机制，</a:t>
            </a:r>
            <a:r>
              <a:rPr lang="zh-CN" altLang="en-US" sz="1800" dirty="0">
                <a:sym typeface="+mn-ea"/>
              </a:rPr>
              <a:t>遵循一种“学习到学习”的方法，</a:t>
            </a:r>
            <a:r>
              <a:rPr lang="zh-CN" altLang="en-US" sz="1800" dirty="0"/>
              <a:t>其关键目标是提高泛化性能。</a:t>
            </a:r>
          </a:p>
          <a:p>
            <a:pPr>
              <a:lnSpc>
                <a:spcPct val="90000"/>
              </a:lnSpc>
            </a:pPr>
            <a:r>
              <a:rPr lang="zh-CN" altLang="en-US" sz="2000" dirty="0">
                <a:solidFill>
                  <a:srgbClr val="0070C0"/>
                </a:solidFill>
              </a:rPr>
              <a:t>特点</a:t>
            </a:r>
          </a:p>
          <a:p>
            <a:pPr marL="285750" indent="-285750">
              <a:lnSpc>
                <a:spcPct val="90000"/>
              </a:lnSpc>
              <a:buFont typeface="Arial" panose="020B0604020202090204" pitchFamily="34" charset="0"/>
              <a:buChar char="•"/>
            </a:pPr>
            <a:r>
              <a:rPr lang="zh-CN" altLang="en-US" sz="1800" dirty="0"/>
              <a:t>通过共享表示并行地训练各个相关任务来利用累积的信息，使得在每个任务中学习获得的知识可以被再利用。</a:t>
            </a:r>
          </a:p>
          <a:p>
            <a:pPr marL="285750" indent="-285750">
              <a:lnSpc>
                <a:spcPct val="90000"/>
              </a:lnSpc>
              <a:buFont typeface="Arial" panose="020B0604020202090204" pitchFamily="34" charset="0"/>
              <a:buChar char="•"/>
            </a:pPr>
            <a:r>
              <a:rPr lang="zh-CN" altLang="en-US" sz="1800" dirty="0"/>
              <a:t>多任务学习在假定智能体经历的性能瓶颈问题来自同一分布的前提下，提出了优化代理性能的方法。</a:t>
            </a:r>
          </a:p>
        </p:txBody>
      </p:sp>
      <p:graphicFrame>
        <p:nvGraphicFramePr>
          <p:cNvPr id="7" name="图示 6"/>
          <p:cNvGraphicFramePr/>
          <p:nvPr/>
        </p:nvGraphicFramePr>
        <p:xfrm>
          <a:off x="1094105" y="4805045"/>
          <a:ext cx="5993130" cy="1805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7019290" y="4723130"/>
            <a:ext cx="3763010" cy="1845310"/>
          </a:xfrm>
          <a:prstGeom prst="rect">
            <a:avLst/>
          </a:prstGeom>
          <a:noFill/>
        </p:spPr>
        <p:txBody>
          <a:bodyPr wrap="square" rtlCol="0">
            <a:spAutoFit/>
          </a:bodyPr>
          <a:lstStyle/>
          <a:p>
            <a:r>
              <a:rPr lang="zh-CN" altLang="en-US" sz="1600">
                <a:latin typeface="微软雅黑" charset="-122"/>
                <a:ea typeface="微软雅黑" charset="-122"/>
                <a:cs typeface="微软雅黑" charset="-122"/>
              </a:rPr>
              <a:t>自动驾驶涉及多项强化学习任务。</a:t>
            </a:r>
          </a:p>
          <a:p>
            <a:r>
              <a:rPr lang="zh-CN" altLang="en-US" sz="1600">
                <a:latin typeface="微软雅黑" charset="-122"/>
                <a:ea typeface="微软雅黑" charset="-122"/>
                <a:cs typeface="微软雅黑" charset="-122"/>
              </a:rPr>
              <a:t>每个智能体分别去和环境互动学习任务，</a:t>
            </a:r>
            <a:r>
              <a:rPr lang="zh-CN" altLang="en-US" sz="1600">
                <a:solidFill>
                  <a:srgbClr val="215FC3"/>
                </a:solidFill>
                <a:latin typeface="微软雅黑" charset="-122"/>
                <a:ea typeface="微软雅黑" charset="-122"/>
                <a:cs typeface="微软雅黑" charset="-122"/>
              </a:rPr>
              <a:t>效率低且成本高</a:t>
            </a:r>
            <a:r>
              <a:rPr lang="zh-CN" altLang="en-US">
                <a:latin typeface="微软雅黑" charset="-122"/>
                <a:ea typeface="微软雅黑" charset="-122"/>
                <a:cs typeface="微软雅黑" charset="-122"/>
              </a:rPr>
              <a:t>。</a:t>
            </a:r>
          </a:p>
          <a:p>
            <a:endParaRPr lang="en-US" altLang="zh-CN" sz="1600">
              <a:latin typeface="微软雅黑" charset="-122"/>
              <a:ea typeface="微软雅黑" charset="-122"/>
              <a:cs typeface="微软雅黑" charset="-122"/>
            </a:endParaRPr>
          </a:p>
          <a:p>
            <a:r>
              <a:rPr lang="en-US" altLang="zh-CN" sz="1600">
                <a:latin typeface="微软雅黑" charset="-122"/>
                <a:ea typeface="微软雅黑" charset="-122"/>
                <a:cs typeface="微软雅黑" charset="-122"/>
              </a:rPr>
              <a:t>MLT</a:t>
            </a:r>
            <a:r>
              <a:rPr lang="zh-CN" altLang="en-US" sz="1600">
                <a:latin typeface="微软雅黑" charset="-122"/>
                <a:ea typeface="微软雅黑" charset="-122"/>
                <a:cs typeface="微软雅黑" charset="-122"/>
              </a:rPr>
              <a:t>场景下，多个任务能够一起学习，并</a:t>
            </a:r>
            <a:r>
              <a:rPr lang="zh-CN" altLang="en-US" sz="1600">
                <a:solidFill>
                  <a:srgbClr val="215FC3"/>
                </a:solidFill>
                <a:latin typeface="微软雅黑" charset="-122"/>
                <a:ea typeface="微软雅黑" charset="-122"/>
                <a:cs typeface="微软雅黑" charset="-122"/>
              </a:rPr>
              <a:t>相互分享各自的知识</a:t>
            </a:r>
            <a:r>
              <a:rPr lang="zh-CN" altLang="en-US" sz="1600">
                <a:latin typeface="微软雅黑" charset="-122"/>
                <a:ea typeface="微软雅黑" charset="-122"/>
                <a:cs typeface="微软雅黑" charset="-122"/>
              </a:rPr>
              <a:t>，最终会使整个系统的泛化性能有更大的提高。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a:t>
            </a:r>
          </a:p>
        </p:txBody>
      </p:sp>
      <p:sp>
        <p:nvSpPr>
          <p:cNvPr id="3" name="文本框 2"/>
          <p:cNvSpPr txBox="1"/>
          <p:nvPr/>
        </p:nvSpPr>
        <p:spPr>
          <a:xfrm>
            <a:off x="1698625" y="2421255"/>
            <a:ext cx="8682355" cy="1346835"/>
          </a:xfrm>
          <a:prstGeom prst="rect">
            <a:avLst/>
          </a:prstGeom>
          <a:noFill/>
        </p:spPr>
        <p:txBody>
          <a:bodyPr wrap="square" rtlCol="0">
            <a:spAutoFit/>
          </a:bodyPr>
          <a:lstStyle/>
          <a:p>
            <a:pPr marL="342900" indent="-342900">
              <a:lnSpc>
                <a:spcPct val="170000"/>
              </a:lnSpc>
              <a:buFont typeface="Wingdings" panose="05000000000000000000" charset="0"/>
              <a:buChar char=""/>
            </a:pPr>
            <a:r>
              <a:rPr lang="zh-CN" altLang="en-US" sz="2400"/>
              <a:t>多任务强化学习算法（</a:t>
            </a:r>
            <a:r>
              <a:rPr lang="zh-CN" altLang="en-US" sz="2400">
                <a:sym typeface="+mn-ea"/>
              </a:rPr>
              <a:t>ML</a:t>
            </a:r>
            <a:r>
              <a:rPr lang="en-US" altLang="zh-CN" sz="2400">
                <a:sym typeface="+mn-ea"/>
              </a:rPr>
              <a:t>T</a:t>
            </a:r>
            <a:r>
              <a:rPr lang="zh-CN" altLang="en-US" sz="2400">
                <a:sym typeface="+mn-ea"/>
              </a:rPr>
              <a:t> Algorithms</a:t>
            </a:r>
            <a:r>
              <a:rPr lang="zh-CN" altLang="en-US" sz="2400"/>
              <a:t>） </a:t>
            </a:r>
          </a:p>
          <a:p>
            <a:pPr marL="342900" indent="-342900">
              <a:lnSpc>
                <a:spcPct val="170000"/>
              </a:lnSpc>
              <a:buFont typeface="Wingdings" panose="05000000000000000000" charset="0"/>
              <a:buChar char=""/>
            </a:pPr>
            <a:r>
              <a:rPr lang="zh-CN" altLang="en-US" sz="2400">
                <a:sym typeface="+mn-ea"/>
              </a:rPr>
              <a:t>多任务强化学习框架（</a:t>
            </a:r>
            <a:r>
              <a:rPr lang="en-US" altLang="zh-CN" sz="2400">
                <a:sym typeface="+mn-ea"/>
              </a:rPr>
              <a:t>MLT Frameworks</a:t>
            </a:r>
            <a:r>
              <a:rPr lang="zh-CN" altLang="en-US" sz="240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多任务强化学习算法</a:t>
            </a:r>
          </a:p>
        </p:txBody>
      </p:sp>
      <p:sp>
        <p:nvSpPr>
          <p:cNvPr id="3" name="灯片编号占位符 2"/>
          <p:cNvSpPr>
            <a:spLocks noGrp="1"/>
          </p:cNvSpPr>
          <p:nvPr>
            <p:ph type="sldNum" sz="quarter" idx="4"/>
          </p:nvPr>
        </p:nvSpPr>
        <p:spPr/>
        <p:txBody>
          <a:bodyPr/>
          <a:lstStyle/>
          <a:p>
            <a:fld id="{7D9BB5D0-35E4-459D-AEF3-FE4D7C45CC19}" type="slidenum">
              <a:rPr lang="zh-CN" altLang="en-US" smtClean="0"/>
              <a:t>42</a:t>
            </a:fld>
            <a:endParaRPr lang="zh-CN" altLang="en-US"/>
          </a:p>
        </p:txBody>
      </p:sp>
      <p:graphicFrame>
        <p:nvGraphicFramePr>
          <p:cNvPr id="7" name="表格 6"/>
          <p:cNvGraphicFramePr/>
          <p:nvPr>
            <p:custDataLst>
              <p:tags r:id="rId1"/>
            </p:custDataLst>
            <p:extLst>
              <p:ext uri="{D42A27DB-BD31-4B8C-83A1-F6EECF244321}">
                <p14:modId xmlns:p14="http://schemas.microsoft.com/office/powerpoint/2010/main" val="207479125"/>
              </p:ext>
            </p:extLst>
          </p:nvPr>
        </p:nvGraphicFramePr>
        <p:xfrm>
          <a:off x="568960" y="1078230"/>
          <a:ext cx="11054080" cy="5326380"/>
        </p:xfrm>
        <a:graphic>
          <a:graphicData uri="http://schemas.openxmlformats.org/drawingml/2006/table">
            <a:tbl>
              <a:tblPr firstRow="1" bandRow="1">
                <a:tableStyleId>{5C22544A-7EE6-4342-B048-85BDC9FD1C3A}</a:tableStyleId>
              </a:tblPr>
              <a:tblGrid>
                <a:gridCol w="1377950">
                  <a:extLst>
                    <a:ext uri="{9D8B030D-6E8A-4147-A177-3AD203B41FA5}">
                      <a16:colId xmlns:a16="http://schemas.microsoft.com/office/drawing/2014/main" val="20000"/>
                    </a:ext>
                  </a:extLst>
                </a:gridCol>
                <a:gridCol w="4662805">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924175">
                  <a:extLst>
                    <a:ext uri="{9D8B030D-6E8A-4147-A177-3AD203B41FA5}">
                      <a16:colId xmlns:a16="http://schemas.microsoft.com/office/drawing/2014/main" val="20003"/>
                    </a:ext>
                  </a:extLst>
                </a:gridCol>
              </a:tblGrid>
              <a:tr h="365760">
                <a:tc>
                  <a:txBody>
                    <a:bodyPr/>
                    <a:lstStyle/>
                    <a:p>
                      <a:pPr>
                        <a:buNone/>
                      </a:pPr>
                      <a:r>
                        <a:rPr lang="zh-CN" altLang="en-US">
                          <a:solidFill>
                            <a:schemeClr val="tx1"/>
                          </a:solidFill>
                        </a:rPr>
                        <a:t>算法</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solidFill>
                      <a:schemeClr val="bg1"/>
                    </a:solidFill>
                  </a:tcPr>
                </a:tc>
                <a:tc>
                  <a:txBody>
                    <a:bodyPr/>
                    <a:lstStyle/>
                    <a:p>
                      <a:pPr>
                        <a:buNone/>
                      </a:pPr>
                      <a:r>
                        <a:rPr lang="zh-CN" altLang="en-US">
                          <a:solidFill>
                            <a:schemeClr val="tx1"/>
                          </a:solidFill>
                        </a:rPr>
                        <a:t>原理</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解决痛点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应用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buNone/>
                      </a:pPr>
                      <a:r>
                        <a:rPr lang="zh-CN" altLang="en-US">
                          <a:solidFill>
                            <a:schemeClr val="tx1"/>
                          </a:solidFill>
                        </a:rPr>
                        <a:t>策略蒸馏</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zh-CN" altLang="en-US" dirty="0">
                          <a:solidFill>
                            <a:schemeClr val="tx1"/>
                          </a:solidFill>
                        </a:rPr>
                        <a:t>在复杂模型中，蒸馏针对一个不太复杂的目标分布，使用监督回归的方法训练一个目标网络，从而产生与原始网络相同的分布</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添加伪奖励，解决奖励稀疏性问题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模型压缩而性能不降低；多个智能体策略可以组合成一个多任务策略</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buNone/>
                      </a:pPr>
                      <a:r>
                        <a:rPr lang="zh-CN" altLang="en-US">
                          <a:solidFill>
                            <a:schemeClr val="tx1"/>
                          </a:solidFill>
                        </a:rPr>
                        <a:t>角色模仿</a:t>
                      </a: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使用模型压缩和 Boltzmann 策略的转换技术，使多个任务的策略泛化到一个新的策略上</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压缩模型 、Boltzmann转化</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Arcade 学 习 环 境 （ALE）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buNone/>
                      </a:pPr>
                      <a:r>
                        <a:rPr lang="zh-CN" altLang="en-US">
                          <a:solidFill>
                            <a:schemeClr val="tx1"/>
                          </a:solidFill>
                        </a:rPr>
                        <a:t>A3C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A-C 结构的扩展，实现了并行和异步更新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并行和异步更新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Atari 游戏</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381000">
                <a:tc>
                  <a:txBody>
                    <a:bodyPr/>
                    <a:lstStyle/>
                    <a:p>
                      <a:pPr>
                        <a:buNone/>
                      </a:pPr>
                      <a:r>
                        <a:rPr lang="zh-CN" altLang="en-US">
                          <a:solidFill>
                            <a:schemeClr val="tx1"/>
                          </a:solidFill>
                        </a:rPr>
                        <a:t>UNREAL</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通过增加非监督性的辅助任务，帮助智能体获得辅助能力，最终有助于主任务的学习过程</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添加伪奖励，解决奖励稀疏性问题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3D 第一人称迷宫游 戏中寻找所有的绿色苹果。三个辅助任务：像素控制、 预测奖励和价值函数回放</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381000">
                <a:tc>
                  <a:txBody>
                    <a:bodyPr/>
                    <a:lstStyle/>
                    <a:p>
                      <a:pPr>
                        <a:buNone/>
                      </a:pPr>
                      <a:r>
                        <a:rPr lang="zh-CN" altLang="en-US">
                          <a:solidFill>
                            <a:schemeClr val="tx1"/>
                          </a:solidFill>
                        </a:rPr>
                        <a:t>PNN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使用迁移学习的方式，可以横向连接先前学出的特征继而分享其他任务学到的知识，并且对灾难性遗忘免疫</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逐步迁移任务间知识，对灾难性遗忘免疫</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将在仿真环境中训练好的机械臂，知识迁移到真实世界的机械臂</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922020">
                <a:tc>
                  <a:txBody>
                    <a:bodyPr/>
                    <a:lstStyle/>
                    <a:p>
                      <a:pPr>
                        <a:buNone/>
                      </a:pPr>
                      <a:r>
                        <a:rPr lang="zh-CN" altLang="en-US">
                          <a:solidFill>
                            <a:schemeClr val="tx1"/>
                          </a:solidFill>
                        </a:rPr>
                        <a:t>PathNet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将多个智能体嵌入到神经网络算法中，每个智能体在学习新任务时决 定网络的哪些部分重用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有效重用现有知识，而不是从头开始学习</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Atari 和 Labyrinth等强化学习任务的知识迁移</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多任务强化学习框架</a:t>
            </a:r>
          </a:p>
        </p:txBody>
      </p:sp>
      <p:graphicFrame>
        <p:nvGraphicFramePr>
          <p:cNvPr id="7" name="表格 6"/>
          <p:cNvGraphicFramePr/>
          <p:nvPr>
            <p:custDataLst>
              <p:tags r:id="rId1"/>
            </p:custDataLst>
            <p:extLst>
              <p:ext uri="{D42A27DB-BD31-4B8C-83A1-F6EECF244321}">
                <p14:modId xmlns:p14="http://schemas.microsoft.com/office/powerpoint/2010/main" val="491263395"/>
              </p:ext>
            </p:extLst>
          </p:nvPr>
        </p:nvGraphicFramePr>
        <p:xfrm>
          <a:off x="288925" y="826135"/>
          <a:ext cx="11661775" cy="5327650"/>
        </p:xfrm>
        <a:graphic>
          <a:graphicData uri="http://schemas.openxmlformats.org/drawingml/2006/table">
            <a:tbl>
              <a:tblPr firstRow="1" bandRow="1">
                <a:tableStyleId>{5C22544A-7EE6-4342-B048-85BDC9FD1C3A}</a:tableStyleId>
              </a:tblPr>
              <a:tblGrid>
                <a:gridCol w="1243330">
                  <a:extLst>
                    <a:ext uri="{9D8B030D-6E8A-4147-A177-3AD203B41FA5}">
                      <a16:colId xmlns:a16="http://schemas.microsoft.com/office/drawing/2014/main" val="20000"/>
                    </a:ext>
                  </a:extLst>
                </a:gridCol>
                <a:gridCol w="5429250">
                  <a:extLst>
                    <a:ext uri="{9D8B030D-6E8A-4147-A177-3AD203B41FA5}">
                      <a16:colId xmlns:a16="http://schemas.microsoft.com/office/drawing/2014/main" val="20001"/>
                    </a:ext>
                  </a:extLst>
                </a:gridCol>
                <a:gridCol w="2246630">
                  <a:extLst>
                    <a:ext uri="{9D8B030D-6E8A-4147-A177-3AD203B41FA5}">
                      <a16:colId xmlns:a16="http://schemas.microsoft.com/office/drawing/2014/main" val="20002"/>
                    </a:ext>
                  </a:extLst>
                </a:gridCol>
                <a:gridCol w="2742565">
                  <a:extLst>
                    <a:ext uri="{9D8B030D-6E8A-4147-A177-3AD203B41FA5}">
                      <a16:colId xmlns:a16="http://schemas.microsoft.com/office/drawing/2014/main" val="20003"/>
                    </a:ext>
                  </a:extLst>
                </a:gridCol>
              </a:tblGrid>
              <a:tr h="389890">
                <a:tc>
                  <a:txBody>
                    <a:bodyPr/>
                    <a:lstStyle/>
                    <a:p>
                      <a:pPr>
                        <a:buNone/>
                      </a:pPr>
                      <a:r>
                        <a:rPr lang="zh-CN" altLang="en-US">
                          <a:solidFill>
                            <a:schemeClr val="tx1"/>
                          </a:solidFill>
                        </a:rPr>
                        <a:t>框架</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solidFill>
                      <a:schemeClr val="bg1"/>
                    </a:solidFill>
                  </a:tcPr>
                </a:tc>
                <a:tc>
                  <a:txBody>
                    <a:bodyPr/>
                    <a:lstStyle/>
                    <a:p>
                      <a:pPr>
                        <a:buNone/>
                      </a:pPr>
                      <a:r>
                        <a:rPr lang="zh-CN" altLang="en-US">
                          <a:solidFill>
                            <a:schemeClr val="tx1"/>
                          </a:solidFill>
                        </a:rPr>
                        <a:t>原理</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解决痛点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应用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buNone/>
                      </a:pPr>
                      <a:r>
                        <a:rPr lang="zh-CN" altLang="en-US">
                          <a:solidFill>
                            <a:schemeClr val="tx1"/>
                          </a:solidFill>
                        </a:rPr>
                        <a:t>DISTRAL</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zh-CN" altLang="en-US">
                          <a:solidFill>
                            <a:schemeClr val="tx1"/>
                          </a:solidFill>
                        </a:rPr>
                        <a:t>结合了</a:t>
                      </a:r>
                      <a:r>
                        <a:rPr lang="zh-CN" altLang="en-US">
                          <a:solidFill>
                            <a:srgbClr val="215FC3"/>
                          </a:solidFill>
                        </a:rPr>
                        <a:t>策略蒸馏</a:t>
                      </a:r>
                      <a:r>
                        <a:rPr lang="zh-CN" altLang="en-US">
                          <a:solidFill>
                            <a:schemeClr val="tx1"/>
                          </a:solidFill>
                        </a:rPr>
                        <a:t>和</a:t>
                      </a:r>
                      <a:r>
                        <a:rPr lang="zh-CN" altLang="en-US">
                          <a:solidFill>
                            <a:srgbClr val="215FC3"/>
                          </a:solidFill>
                        </a:rPr>
                        <a:t>迁移学习</a:t>
                      </a:r>
                      <a:r>
                        <a:rPr lang="zh-CN" altLang="en-US">
                          <a:solidFill>
                            <a:schemeClr val="tx1"/>
                          </a:solidFill>
                        </a:rPr>
                        <a:t>方法，建立在一种</a:t>
                      </a:r>
                      <a:r>
                        <a:rPr lang="zh-CN" altLang="en-US">
                          <a:solidFill>
                            <a:srgbClr val="215FC3"/>
                          </a:solidFill>
                        </a:rPr>
                        <a:t>共享策略</a:t>
                      </a:r>
                      <a:r>
                        <a:rPr lang="zh-CN" altLang="en-US">
                          <a:solidFill>
                            <a:schemeClr val="tx1"/>
                          </a:solidFill>
                        </a:rPr>
                        <a:t>的概念上。共享策略从特定的任务策略中蒸馏提炼出共同的行为特征。蒸馏提炼之后通过KL散度对特定任务的策略进行正则化，以指导特定任务的策略。这样，在一个任务中学到的知识就被提炼进共享策略中，继而迁移到其他的任务。</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多任务学习的正式框架。</a:t>
                      </a:r>
                      <a:r>
                        <a:rPr lang="zh-CN" altLang="en-US">
                          <a:solidFill>
                            <a:srgbClr val="215FC3"/>
                          </a:solidFill>
                        </a:rPr>
                        <a:t>解决多任务之间协调问题</a:t>
                      </a:r>
                      <a:r>
                        <a:rPr lang="zh-CN" altLang="en-US">
                          <a:solidFill>
                            <a:schemeClr val="tx1"/>
                          </a:solidFill>
                        </a:rPr>
                        <a:t>，比如来自某些任务的梯度可能对于特定任务来讲相当于噪声。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性能非常稳定，能够很好地提取和传递多任务中的共同 行为策略。可以采用子任务的方式高效地完成第一人称3D 迷宫，也可以同时训练多个游戏。</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buNone/>
                      </a:pPr>
                      <a:r>
                        <a:rPr lang="zh-CN" altLang="en-US">
                          <a:solidFill>
                            <a:schemeClr val="tx1"/>
                          </a:solidFill>
                        </a:rPr>
                        <a:t>IMPALA</a:t>
                      </a: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rgbClr val="215FC3"/>
                          </a:solidFill>
                        </a:rPr>
                        <a:t>A3C 架构</a:t>
                      </a:r>
                      <a:r>
                        <a:rPr lang="zh-CN" altLang="en-US">
                          <a:solidFill>
                            <a:schemeClr val="tx1"/>
                          </a:solidFill>
                        </a:rPr>
                        <a:t>，可用于</a:t>
                      </a:r>
                      <a:r>
                        <a:rPr lang="zh-CN" altLang="en-US">
                          <a:solidFill>
                            <a:srgbClr val="215FC3"/>
                          </a:solidFill>
                        </a:rPr>
                        <a:t>分布式训练</a:t>
                      </a:r>
                      <a:r>
                        <a:rPr lang="zh-CN" altLang="en-US">
                          <a:solidFill>
                            <a:schemeClr val="tx1"/>
                          </a:solidFill>
                        </a:rPr>
                        <a:t>的具备高扩展性的多任务学习框架。多个行动者分别收集经验（状态、动作和奖励等），然后将其传递给中央学习者来计算梯度。分离的行动和学习的过程增加了整个系统的吞吐量，却导致了行动者策略滞后于学习者，这里加入了 V-trace 的异策略校正方法，实现了稳定性。</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多任务学习的正式框架。分离的行动和学习者的结构</a:t>
                      </a:r>
                      <a:r>
                        <a:rPr lang="zh-CN" altLang="en-US">
                          <a:solidFill>
                            <a:srgbClr val="215FC3"/>
                          </a:solidFill>
                        </a:rPr>
                        <a:t>增加了系统吞吐量</a:t>
                      </a:r>
                      <a:r>
                        <a:rPr lang="zh-CN" altLang="en-US">
                          <a:solidFill>
                            <a:schemeClr val="tx1"/>
                          </a:solidFill>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不仅可以单机训练，还可以扩展到数千台机器上。多任务设置DMLab-30 和 Atari-57 中均 实现了极高数据吞吐率和稳定性。</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buNone/>
                      </a:pPr>
                      <a:r>
                        <a:rPr lang="zh-CN" altLang="en-US">
                          <a:solidFill>
                            <a:schemeClr val="tx1"/>
                          </a:solidFill>
                        </a:rPr>
                        <a:t>PopArt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rgbClr val="215FC3"/>
                          </a:solidFill>
                        </a:rPr>
                        <a:t>归一化</a:t>
                      </a:r>
                      <a:r>
                        <a:rPr lang="zh-CN" altLang="en-US">
                          <a:solidFill>
                            <a:schemeClr val="tx1"/>
                          </a:solidFill>
                        </a:rPr>
                        <a:t>多任务更新幅度。由于某些任务的奖励密度或强度过大导致这些任务对于学习过程尤为突出，导致了多任务学习的分心困境。PopArt 根据环境中所有任务的输出来修改神经网络的权重。</a:t>
                      </a:r>
                      <a:r>
                        <a:rPr lang="zh-CN" altLang="en-US">
                          <a:solidFill>
                            <a:srgbClr val="215FC3"/>
                          </a:solidFill>
                        </a:rPr>
                        <a:t>奖励剪裁</a:t>
                      </a:r>
                      <a:r>
                        <a:rPr lang="zh-CN" altLang="en-US">
                          <a:solidFill>
                            <a:schemeClr val="tx1"/>
                          </a:solidFill>
                        </a:rPr>
                        <a:t>解决了有关个体奖励规模的问题。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多任务学习的正式框架。</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Atari 游戏中 ，PopArt 证明了其性能优于其他多任务强化学习架构。</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逆强化学习</a:t>
            </a:r>
          </a:p>
        </p:txBody>
      </p:sp>
      <p:sp>
        <p:nvSpPr>
          <p:cNvPr id="2" name="文本框 1"/>
          <p:cNvSpPr txBox="1"/>
          <p:nvPr/>
        </p:nvSpPr>
        <p:spPr>
          <a:xfrm>
            <a:off x="578485" y="1076960"/>
            <a:ext cx="10299700" cy="4154170"/>
          </a:xfrm>
          <a:prstGeom prst="rect">
            <a:avLst/>
          </a:prstGeom>
          <a:noFill/>
        </p:spPr>
        <p:txBody>
          <a:bodyPr wrap="square" rtlCol="0" anchor="t">
            <a:spAutoFit/>
          </a:bodyPr>
          <a:lstStyle/>
          <a:p>
            <a:pPr>
              <a:lnSpc>
                <a:spcPct val="120000"/>
              </a:lnSpc>
            </a:pPr>
            <a:r>
              <a:rPr lang="zh-CN" altLang="en-US" sz="2000" b="1">
                <a:latin typeface="微软雅黑" charset="-122"/>
                <a:ea typeface="微软雅黑" charset="-122"/>
                <a:cs typeface="微软雅黑" charset="-122"/>
              </a:rPr>
              <a:t>逆强化学习（</a:t>
            </a:r>
            <a:r>
              <a:rPr lang="en-US" altLang="zh-CN" sz="2000" b="1">
                <a:latin typeface="微软雅黑" charset="-122"/>
                <a:ea typeface="微软雅黑" charset="-122"/>
                <a:cs typeface="微软雅黑" charset="-122"/>
              </a:rPr>
              <a:t>IRL</a:t>
            </a:r>
            <a:r>
              <a:rPr lang="zh-CN" altLang="en-US" sz="2000" b="1">
                <a:latin typeface="微软雅黑" charset="-122"/>
                <a:ea typeface="微软雅黑" charset="-122"/>
                <a:cs typeface="微软雅黑" charset="-122"/>
              </a:rPr>
              <a:t>）</a:t>
            </a:r>
            <a:r>
              <a:rPr lang="zh-CN" altLang="en-US" sz="2000">
                <a:latin typeface="微软雅黑" charset="-122"/>
                <a:ea typeface="微软雅黑" charset="-122"/>
                <a:cs typeface="微软雅黑" charset="-122"/>
              </a:rPr>
              <a:t>是指：给定一个策略（或者目标策略样例），得到奖励函数。</a:t>
            </a:r>
          </a:p>
          <a:p>
            <a:pPr>
              <a:lnSpc>
                <a:spcPct val="120000"/>
              </a:lnSpc>
            </a:pPr>
            <a:endParaRPr lang="zh-CN" altLang="en-US" sz="2000">
              <a:latin typeface="微软雅黑" charset="-122"/>
              <a:ea typeface="微软雅黑" charset="-122"/>
              <a:cs typeface="微软雅黑" charset="-122"/>
            </a:endParaRPr>
          </a:p>
          <a:p>
            <a:pPr>
              <a:lnSpc>
                <a:spcPct val="120000"/>
              </a:lnSpc>
            </a:pPr>
            <a:r>
              <a:rPr lang="zh-CN" altLang="en-US" sz="2000">
                <a:latin typeface="微软雅黑" charset="-122"/>
                <a:ea typeface="微软雅黑" charset="-122"/>
                <a:cs typeface="微软雅黑" charset="-122"/>
              </a:rPr>
              <a:t>在一些情况下，因为强化学习方程未知或者过于复杂，无法使用强化学习。但我们能够得到想要学习的策略的一些样例。这时，采用逆强化学习可以使得我们：</a:t>
            </a:r>
          </a:p>
          <a:p>
            <a:pPr lvl="1">
              <a:lnSpc>
                <a:spcPct val="120000"/>
              </a:lnSpc>
            </a:pPr>
            <a:r>
              <a:rPr lang="en-US" altLang="zh-CN" sz="2000">
                <a:latin typeface="微软雅黑" charset="-122"/>
                <a:ea typeface="微软雅黑" charset="-122"/>
                <a:cs typeface="微软雅黑" charset="-122"/>
              </a:rPr>
              <a:t>1</a:t>
            </a:r>
            <a:r>
              <a:rPr lang="zh-CN" altLang="en-US" sz="2000">
                <a:latin typeface="微软雅黑" charset="-122"/>
                <a:ea typeface="微软雅黑" charset="-122"/>
                <a:cs typeface="微软雅黑" charset="-122"/>
              </a:rPr>
              <a:t>）得到奖励函数 </a:t>
            </a:r>
          </a:p>
          <a:p>
            <a:pPr lvl="1">
              <a:lnSpc>
                <a:spcPct val="120000"/>
              </a:lnSpc>
            </a:pPr>
            <a:r>
              <a:rPr lang="zh-CN" altLang="en-US" sz="2000">
                <a:latin typeface="微软雅黑" charset="-122"/>
                <a:ea typeface="微软雅黑" charset="-122"/>
                <a:cs typeface="微软雅黑" charset="-122"/>
              </a:rPr>
              <a:t>2)</a:t>
            </a:r>
            <a:r>
              <a:rPr lang="en-US" altLang="zh-CN" sz="2000">
                <a:latin typeface="微软雅黑" charset="-122"/>
                <a:ea typeface="微软雅黑" charset="-122"/>
                <a:cs typeface="微软雅黑" charset="-122"/>
              </a:rPr>
              <a:t>  </a:t>
            </a:r>
            <a:r>
              <a:rPr lang="zh-CN" altLang="en-US" sz="2000">
                <a:latin typeface="微软雅黑" charset="-122"/>
                <a:ea typeface="微软雅黑" charset="-122"/>
                <a:cs typeface="微软雅黑" charset="-122"/>
              </a:rPr>
              <a:t>从奖励函数中学习更好的策略</a:t>
            </a:r>
          </a:p>
          <a:p>
            <a:pPr>
              <a:lnSpc>
                <a:spcPct val="120000"/>
              </a:lnSpc>
            </a:pPr>
            <a:endParaRPr lang="zh-CN" altLang="en-US" sz="2000">
              <a:latin typeface="微软雅黑" charset="-122"/>
              <a:ea typeface="微软雅黑" charset="-122"/>
              <a:cs typeface="微软雅黑" charset="-122"/>
            </a:endParaRPr>
          </a:p>
          <a:p>
            <a:pPr>
              <a:lnSpc>
                <a:spcPct val="120000"/>
              </a:lnSpc>
            </a:pPr>
            <a:r>
              <a:rPr lang="zh-CN" altLang="en-US" sz="2000">
                <a:latin typeface="微软雅黑" charset="-122"/>
                <a:ea typeface="微软雅黑" charset="-122"/>
                <a:cs typeface="微软雅黑" charset="-122"/>
              </a:rPr>
              <a:t>相对于从样本中学习（又被称为行为复刻），逆强化学习鲁棒性更强（偏移少，普适性高）</a:t>
            </a:r>
          </a:p>
          <a:p>
            <a:pPr>
              <a:lnSpc>
                <a:spcPct val="120000"/>
              </a:lnSpc>
            </a:pPr>
            <a:endParaRPr lang="zh-CN" altLang="en-US" sz="2000">
              <a:latin typeface="微软雅黑" charset="-122"/>
              <a:ea typeface="微软雅黑" charset="-122"/>
              <a:cs typeface="微软雅黑" charset="-122"/>
            </a:endParaRPr>
          </a:p>
          <a:p>
            <a:pPr>
              <a:lnSpc>
                <a:spcPct val="120000"/>
              </a:lnSpc>
            </a:pPr>
            <a:r>
              <a:rPr lang="en-US" altLang="zh-CN" sz="2000" b="1">
                <a:latin typeface="微软雅黑" charset="-122"/>
                <a:ea typeface="微软雅黑" charset="-122"/>
                <a:cs typeface="微软雅黑" charset="-122"/>
              </a:rPr>
              <a:t>SOTA</a:t>
            </a:r>
            <a:r>
              <a:rPr lang="zh-CN" altLang="en-US" sz="2000" b="1">
                <a:latin typeface="微软雅黑" charset="-122"/>
                <a:ea typeface="微软雅黑" charset="-122"/>
                <a:cs typeface="微软雅黑" charset="-122"/>
              </a:rPr>
              <a:t>方法：</a:t>
            </a:r>
            <a:r>
              <a:rPr lang="en-US" altLang="zh-CN" sz="2000" b="1">
                <a:latin typeface="微软雅黑" charset="-122"/>
                <a:ea typeface="微软雅黑" charset="-122"/>
                <a:cs typeface="微软雅黑" charset="-122"/>
              </a:rPr>
              <a:t>AIRL</a:t>
            </a:r>
            <a:r>
              <a:rPr lang="zh-CN" altLang="en-US" sz="2000" b="1">
                <a:latin typeface="微软雅黑" charset="-122"/>
                <a:ea typeface="微软雅黑" charset="-122"/>
                <a:cs typeface="微软雅黑" charset="-122"/>
              </a:rPr>
              <a:t>和</a:t>
            </a:r>
            <a:r>
              <a:rPr lang="en-US" altLang="zh-CN" sz="2000" b="1">
                <a:latin typeface="微软雅黑" charset="-122"/>
                <a:ea typeface="微软雅黑" charset="-122"/>
                <a:cs typeface="微软雅黑" charset="-122"/>
              </a:rPr>
              <a:t>GAIL</a:t>
            </a:r>
            <a:endParaRPr lang="en-US" altLang="zh-CN" sz="2000">
              <a:latin typeface="微软雅黑" charset="-122"/>
              <a:ea typeface="微软雅黑" charset="-122"/>
              <a:cs typeface="微软雅黑" charset="-122"/>
            </a:endParaRPr>
          </a:p>
          <a:p>
            <a:pPr>
              <a:lnSpc>
                <a:spcPct val="120000"/>
              </a:lnSpc>
            </a:pPr>
            <a:r>
              <a:rPr lang="zh-CN" altLang="en-US" sz="2000">
                <a:latin typeface="微软雅黑" charset="-122"/>
                <a:ea typeface="微软雅黑" charset="-122"/>
                <a:cs typeface="微软雅黑" charset="-122"/>
              </a:rPr>
              <a:t>使用对抗网络生成奖励函数（或者生成策略样例）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部分可观强化学习</a:t>
            </a:r>
          </a:p>
        </p:txBody>
      </p:sp>
      <p:sp>
        <p:nvSpPr>
          <p:cNvPr id="5" name="文本占位符 4"/>
          <p:cNvSpPr>
            <a:spLocks noGrp="1"/>
          </p:cNvSpPr>
          <p:nvPr>
            <p:ph type="body" sz="quarter" idx="22"/>
          </p:nvPr>
        </p:nvSpPr>
        <p:spPr>
          <a:xfrm>
            <a:off x="682625" y="1262380"/>
            <a:ext cx="10693400" cy="4766945"/>
          </a:xfrm>
        </p:spPr>
        <p:txBody>
          <a:bodyPr/>
          <a:lstStyle/>
          <a:p>
            <a:pPr>
              <a:lnSpc>
                <a:spcPct val="110000"/>
              </a:lnSpc>
            </a:pPr>
            <a:r>
              <a:rPr lang="zh-CN" altLang="en-US" sz="2000"/>
              <a:t>在很多情况下，参与强化学习的智能体无法获取关于所处状态的完备信息，只能根据对环境的感知进行判断</a:t>
            </a:r>
          </a:p>
          <a:p>
            <a:pPr>
              <a:lnSpc>
                <a:spcPct val="110000"/>
              </a:lnSpc>
            </a:pPr>
            <a:endParaRPr lang="zh-CN" altLang="en-US" sz="2000"/>
          </a:p>
          <a:p>
            <a:pPr>
              <a:lnSpc>
                <a:spcPct val="110000"/>
              </a:lnSpc>
            </a:pPr>
            <a:r>
              <a:rPr lang="zh-CN" altLang="en-US" sz="2000"/>
              <a:t>这时，强化学习问题不再是一个马尔可夫决策过程，那么要怎样解决这类问题呢？</a:t>
            </a:r>
          </a:p>
          <a:p>
            <a:pPr>
              <a:lnSpc>
                <a:spcPct val="110000"/>
              </a:lnSpc>
            </a:pPr>
            <a:endParaRPr lang="en-US" altLang="zh-CN" sz="2000"/>
          </a:p>
          <a:p>
            <a:pPr>
              <a:lnSpc>
                <a:spcPct val="110000"/>
              </a:lnSpc>
            </a:pPr>
            <a:r>
              <a:rPr lang="en-US" altLang="zh-CN" sz="2000"/>
              <a:t>1</a:t>
            </a:r>
            <a:r>
              <a:rPr lang="zh-CN" altLang="en-US" sz="2000"/>
              <a:t>）转换为部分可观的马尔可夫决策过程（</a:t>
            </a:r>
            <a:r>
              <a:rPr lang="en-US" altLang="zh-CN" sz="2000">
                <a:sym typeface="+mn-ea"/>
              </a:rPr>
              <a:t>POMDP</a:t>
            </a:r>
            <a:r>
              <a:rPr lang="zh-CN" altLang="en-US" sz="2000"/>
              <a:t>）：在</a:t>
            </a:r>
            <a:r>
              <a:rPr lang="en-US" altLang="zh-CN" sz="2000"/>
              <a:t> </a:t>
            </a:r>
            <a:r>
              <a:rPr lang="zh-CN" altLang="en-US" sz="2000"/>
              <a:t>MDP</a:t>
            </a:r>
            <a:r>
              <a:rPr lang="en-US" altLang="zh-CN" sz="2000"/>
              <a:t> </a:t>
            </a:r>
            <a:r>
              <a:rPr lang="zh-CN" altLang="en-US" sz="2000"/>
              <a:t>基础上添加观测集</a:t>
            </a:r>
            <a:r>
              <a:rPr lang="en-US" altLang="zh-CN" sz="2000"/>
              <a:t> O</a:t>
            </a:r>
            <a:r>
              <a:rPr lang="zh-CN" altLang="en-US" sz="2000"/>
              <a:t> 和在给定真实状态情况下观测到观测集中每个元素的概率。智能体根据观测，可以形成一个对于所处状态判断的</a:t>
            </a:r>
            <a:r>
              <a:rPr lang="zh-CN" altLang="en-US" sz="2000">
                <a:sym typeface="+mn-ea"/>
              </a:rPr>
              <a:t>概率</a:t>
            </a:r>
            <a:r>
              <a:rPr lang="zh-CN" altLang="en-US" sz="2000"/>
              <a:t>向量，这时便可以使用特定的方法解决这类问题。</a:t>
            </a:r>
          </a:p>
          <a:p>
            <a:pPr>
              <a:lnSpc>
                <a:spcPct val="110000"/>
              </a:lnSpc>
            </a:pPr>
            <a:endParaRPr lang="en-US" altLang="zh-CN" sz="2000"/>
          </a:p>
          <a:p>
            <a:pPr>
              <a:lnSpc>
                <a:spcPct val="110000"/>
              </a:lnSpc>
            </a:pPr>
            <a:r>
              <a:rPr lang="en-US" altLang="zh-CN" sz="2000"/>
              <a:t>2</a:t>
            </a:r>
            <a:r>
              <a:rPr lang="zh-CN" altLang="en-US" sz="2000"/>
              <a:t>）使用记忆机制帮助判断所处的真实状态。简单的方法包括：使用最后</a:t>
            </a:r>
            <a:r>
              <a:rPr lang="en-US" altLang="zh-CN" sz="2000"/>
              <a:t>n</a:t>
            </a:r>
            <a:r>
              <a:rPr lang="zh-CN" altLang="en-US" sz="2000"/>
              <a:t>次感知的窗口记忆（</a:t>
            </a:r>
            <a:r>
              <a:rPr lang="en-US" altLang="zh-CN" sz="2000"/>
              <a:t>DQN</a:t>
            </a:r>
            <a:r>
              <a:rPr lang="zh-CN" altLang="en-US" sz="2000"/>
              <a:t>）、使用长短期记忆（LSTM）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3200" dirty="0">
                <a:solidFill>
                  <a:schemeClr val="accent5">
                    <a:lumMod val="75000"/>
                  </a:schemeClr>
                </a:solidFill>
              </a:rPr>
              <a:t>研究 70 年教训深刻，未来探索要靠智能体自己</a:t>
            </a:r>
          </a:p>
          <a:p>
            <a:endParaRPr lang="en-US" altLang="zh-CN" dirty="0"/>
          </a:p>
        </p:txBody>
      </p:sp>
      <p:sp>
        <p:nvSpPr>
          <p:cNvPr id="3" name="灯片编号占位符 2"/>
          <p:cNvSpPr>
            <a:spLocks noGrp="1"/>
          </p:cNvSpPr>
          <p:nvPr>
            <p:ph type="sldNum" sz="quarter" idx="4"/>
          </p:nvPr>
        </p:nvSpPr>
        <p:spPr/>
        <p:txBody>
          <a:bodyPr/>
          <a:lstStyle/>
          <a:p>
            <a:fld id="{7D9BB5D0-35E4-459D-AEF3-FE4D7C45CC19}" type="slidenum">
              <a:rPr lang="zh-CN" altLang="en-US" smtClean="0"/>
              <a:t>46</a:t>
            </a:fld>
            <a:endParaRPr lang="zh-CN" altLang="en-US"/>
          </a:p>
        </p:txBody>
      </p:sp>
      <p:sp>
        <p:nvSpPr>
          <p:cNvPr id="7" name="文本框 6"/>
          <p:cNvSpPr txBox="1"/>
          <p:nvPr/>
        </p:nvSpPr>
        <p:spPr>
          <a:xfrm>
            <a:off x="779780" y="1808480"/>
            <a:ext cx="9935845" cy="2585323"/>
          </a:xfrm>
          <a:prstGeom prst="rect">
            <a:avLst/>
          </a:prstGeom>
          <a:noFill/>
        </p:spPr>
        <p:txBody>
          <a:bodyPr wrap="square" rtlCol="0">
            <a:spAutoFit/>
          </a:bodyPr>
          <a:lstStyle/>
          <a:p>
            <a:pPr>
              <a:lnSpc>
                <a:spcPct val="110000"/>
              </a:lnSpc>
            </a:pPr>
            <a:endParaRPr lang="zh-CN" altLang="en-US" sz="2000" dirty="0">
              <a:solidFill>
                <a:schemeClr val="accent5">
                  <a:lumMod val="75000"/>
                </a:schemeClr>
              </a:solidFill>
            </a:endParaRPr>
          </a:p>
          <a:p>
            <a:pPr marL="342900" indent="-342900">
              <a:lnSpc>
                <a:spcPct val="100000"/>
              </a:lnSpc>
              <a:buFont typeface="Wingdings" panose="05000000000000000000" charset="0"/>
              <a:buChar char=""/>
            </a:pPr>
            <a:r>
              <a:rPr lang="zh-CN" altLang="en-US" sz="2000" dirty="0"/>
              <a:t>AI 研究人员经常想要将知识传给智能体；</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这个方式在短期内总是会有效，研究人员本人可以获得满意结果；</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从长远来看，这种方式对未来的性能提升没有帮助，甚至有阻碍作用；</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AI 的突破性进展最终要通过基于搜索和学习进行规模化计算的方法来实现。</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Reward is Enough</a:t>
            </a:r>
          </a:p>
        </p:txBody>
      </p:sp>
      <p:sp>
        <p:nvSpPr>
          <p:cNvPr id="3" name="灯片编号占位符 2"/>
          <p:cNvSpPr>
            <a:spLocks noGrp="1"/>
          </p:cNvSpPr>
          <p:nvPr>
            <p:ph type="sldNum" sz="quarter" idx="4"/>
          </p:nvPr>
        </p:nvSpPr>
        <p:spPr/>
        <p:txBody>
          <a:bodyPr/>
          <a:lstStyle/>
          <a:p>
            <a:fld id="{7D9BB5D0-35E4-459D-AEF3-FE4D7C45CC19}" type="slidenum">
              <a:rPr lang="zh-CN" altLang="en-US" smtClean="0"/>
              <a:t>47</a:t>
            </a:fld>
            <a:endParaRPr lang="zh-CN" altLang="en-US"/>
          </a:p>
        </p:txBody>
      </p:sp>
      <p:pic>
        <p:nvPicPr>
          <p:cNvPr id="6" name="图片 5"/>
          <p:cNvPicPr>
            <a:picLocks noChangeAspect="1"/>
          </p:cNvPicPr>
          <p:nvPr/>
        </p:nvPicPr>
        <p:blipFill>
          <a:blip r:embed="rId2"/>
          <a:stretch>
            <a:fillRect/>
          </a:stretch>
        </p:blipFill>
        <p:spPr>
          <a:xfrm>
            <a:off x="474345" y="901065"/>
            <a:ext cx="10720070" cy="57734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a:t>
            </a:r>
            <a:r>
              <a:rPr kumimoji="1" lang="en-US" altLang="zh-CN" dirty="0"/>
              <a:t>|</a:t>
            </a:r>
            <a:r>
              <a:rPr kumimoji="1" lang="zh-CN" altLang="en-US" dirty="0"/>
              <a:t>未来趋势</a:t>
            </a:r>
          </a:p>
        </p:txBody>
      </p:sp>
      <p:sp>
        <p:nvSpPr>
          <p:cNvPr id="3" name="文本占位符 2"/>
          <p:cNvSpPr>
            <a:spLocks noGrp="1"/>
          </p:cNvSpPr>
          <p:nvPr>
            <p:ph type="body" sz="quarter" idx="22"/>
          </p:nvPr>
        </p:nvSpPr>
        <p:spPr>
          <a:xfrm>
            <a:off x="434353" y="1023784"/>
            <a:ext cx="10906273" cy="727546"/>
          </a:xfrm>
        </p:spPr>
        <p:txBody>
          <a:bodyPr/>
          <a:lstStyle/>
          <a:p>
            <a:pPr marL="342900" indent="-342900" algn="ctr">
              <a:buFont typeface="Wingdings" panose="05000000000000000000" pitchFamily="2" charset="2"/>
              <a:buChar char="ü"/>
            </a:pPr>
            <a:r>
              <a:rPr lang="zh-CN" altLang="en-US" sz="2000" dirty="0">
                <a:solidFill>
                  <a:schemeClr val="tx1"/>
                </a:solidFill>
              </a:rPr>
              <a:t>一直以来，深度强化学习被认为是通往</a:t>
            </a:r>
            <a:r>
              <a:rPr lang="zh-CN" altLang="en-US" sz="2000" b="1" dirty="0">
                <a:solidFill>
                  <a:schemeClr val="tx1"/>
                </a:solidFill>
              </a:rPr>
              <a:t>通用人工智能</a:t>
            </a:r>
            <a:r>
              <a:rPr lang="zh-CN" altLang="en-US" sz="2000" dirty="0">
                <a:solidFill>
                  <a:schemeClr val="tx1"/>
                </a:solidFill>
              </a:rPr>
              <a:t>的</a:t>
            </a:r>
            <a:r>
              <a:rPr lang="zh-CN" altLang="en-US" sz="1800" dirty="0">
                <a:solidFill>
                  <a:srgbClr val="C00000"/>
                </a:solidFill>
              </a:rPr>
              <a:t>关键技术</a:t>
            </a:r>
            <a:r>
              <a:rPr lang="zh-CN" altLang="en-US" sz="2000" dirty="0">
                <a:solidFill>
                  <a:schemeClr val="tx1"/>
                </a:solidFill>
              </a:rPr>
              <a:t>。</a:t>
            </a:r>
            <a:endParaRPr lang="en-US" altLang="zh-CN" sz="2000" dirty="0">
              <a:solidFill>
                <a:schemeClr val="tx1"/>
              </a:solidFill>
            </a:endParaRPr>
          </a:p>
          <a:p>
            <a:pPr marL="342900" indent="-342900" algn="ctr">
              <a:buFont typeface="Wingdings" panose="05000000000000000000" pitchFamily="2" charset="2"/>
              <a:buChar char="ü"/>
            </a:pPr>
            <a:r>
              <a:rPr lang="zh-CN" altLang="en-US" sz="2000" dirty="0">
                <a:solidFill>
                  <a:schemeClr val="tx1"/>
                </a:solidFill>
              </a:rPr>
              <a:t>    在未来的</a:t>
            </a:r>
            <a:r>
              <a:rPr lang="en-US" altLang="zh-CN" sz="2000" dirty="0">
                <a:solidFill>
                  <a:schemeClr val="tx1"/>
                </a:solidFill>
              </a:rPr>
              <a:t>10</a:t>
            </a:r>
            <a:r>
              <a:rPr lang="zh-CN" altLang="en-US" sz="2000" dirty="0">
                <a:solidFill>
                  <a:schemeClr val="tx1"/>
                </a:solidFill>
              </a:rPr>
              <a:t>年中，</a:t>
            </a:r>
            <a:r>
              <a:rPr lang="zh-CN" altLang="en-US" sz="2400" dirty="0">
                <a:solidFill>
                  <a:schemeClr val="tx1"/>
                </a:solidFill>
              </a:rPr>
              <a:t>深度强化学习</a:t>
            </a:r>
            <a:r>
              <a:rPr lang="zh-CN" altLang="en-US" sz="2000" dirty="0">
                <a:solidFill>
                  <a:schemeClr val="tx1"/>
                </a:solidFill>
              </a:rPr>
              <a:t>也必将扮演很</a:t>
            </a:r>
            <a:r>
              <a:rPr lang="zh-CN" altLang="en-US" sz="1800" dirty="0">
                <a:solidFill>
                  <a:srgbClr val="C00000"/>
                </a:solidFill>
              </a:rPr>
              <a:t>重要的角色</a:t>
            </a:r>
            <a:r>
              <a:rPr lang="zh-CN" altLang="en-US" sz="2000" dirty="0">
                <a:solidFill>
                  <a:schemeClr val="tx1"/>
                </a:solidFill>
              </a:rPr>
              <a:t>。</a:t>
            </a:r>
            <a:endParaRPr kumimoji="1" lang="zh-CN" altLang="en-US" sz="2000" dirty="0">
              <a:solidFill>
                <a:schemeClr val="tx1"/>
              </a:solidFill>
            </a:endParaRP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48</a:t>
            </a:fld>
            <a:endParaRPr kumimoji="1" lang="zh-CN" altLang="en-US" dirty="0"/>
          </a:p>
        </p:txBody>
      </p:sp>
      <p:sp>
        <p:nvSpPr>
          <p:cNvPr id="5" name="文本框 4"/>
          <p:cNvSpPr txBox="1"/>
          <p:nvPr/>
        </p:nvSpPr>
        <p:spPr>
          <a:xfrm>
            <a:off x="1889736" y="2127870"/>
            <a:ext cx="3039607" cy="4185761"/>
          </a:xfrm>
          <a:prstGeom prst="rect">
            <a:avLst/>
          </a:prstGeom>
          <a:solidFill>
            <a:schemeClr val="accent1">
              <a:lumMod val="20000"/>
              <a:lumOff val="80000"/>
            </a:schemeClr>
          </a:solidFill>
          <a:ln w="9525"/>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学术界</a:t>
            </a:r>
            <a:endParaRPr lang="en-US" altLang="zh-CN" b="1" dirty="0">
              <a:latin typeface="Microsoft YaHei" panose="020B0503020204020204" pitchFamily="34" charset="-122"/>
              <a:ea typeface="Microsoft YaHei" panose="020B0503020204020204" pitchFamily="34" charset="-122"/>
            </a:endParaRPr>
          </a:p>
          <a:p>
            <a:endParaRPr lang="en-US" altLang="zh-CN" dirty="0"/>
          </a:p>
          <a:p>
            <a:r>
              <a:rPr lang="zh-CN" altLang="en-US" dirty="0">
                <a:latin typeface="+mn-ea"/>
              </a:rPr>
              <a:t>下一个</a:t>
            </a:r>
            <a:r>
              <a:rPr lang="en-US" altLang="zh-CN" dirty="0" err="1">
                <a:latin typeface="+mn-ea"/>
              </a:rPr>
              <a:t>AlphaStar</a:t>
            </a:r>
            <a:r>
              <a:rPr lang="zh-CN" altLang="en-US" dirty="0">
                <a:latin typeface="+mn-ea"/>
              </a:rPr>
              <a:t>级别的成果大概率是在虚拟场景或者能获取巨量数据的场景。</a:t>
            </a:r>
            <a:endParaRPr lang="en-US" altLang="zh-CN" dirty="0">
              <a:latin typeface="+mn-ea"/>
            </a:endParaRP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基于模型的方法</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solidFill>
                  <a:schemeClr val="tx1"/>
                </a:solidFill>
              </a:rPr>
              <a:t>具有更高采样率，与潜力巨大的预测学习（</a:t>
            </a:r>
            <a:r>
              <a:rPr lang="en-US" altLang="zh-CN" sz="1600" dirty="0">
                <a:solidFill>
                  <a:schemeClr val="tx1"/>
                </a:solidFill>
              </a:rPr>
              <a:t>Predictive Learning</a:t>
            </a:r>
            <a:r>
              <a:rPr lang="zh-CN" altLang="en-US" sz="1600" dirty="0">
                <a:solidFill>
                  <a:schemeClr val="tx1"/>
                </a:solidFill>
              </a:rPr>
              <a:t>）紧密相关，可能是实现 </a:t>
            </a:r>
            <a:r>
              <a:rPr lang="en-US" altLang="zh-CN" sz="1600" dirty="0">
                <a:solidFill>
                  <a:schemeClr val="tx1"/>
                </a:solidFill>
              </a:rPr>
              <a:t>Predictive Learning </a:t>
            </a:r>
            <a:r>
              <a:rPr lang="zh-CN" altLang="en-US" sz="1600" dirty="0">
                <a:solidFill>
                  <a:schemeClr val="tx1"/>
                </a:solidFill>
              </a:rPr>
              <a:t>的重要技术之一。</a:t>
            </a:r>
            <a:endParaRPr lang="en-US" altLang="zh-CN" sz="1600" dirty="0">
              <a:solidFill>
                <a:schemeClr val="tx1"/>
              </a:solidFill>
            </a:endParaRP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让</a:t>
            </a:r>
            <a:r>
              <a:rPr lang="en-US" altLang="zh-CN" sz="1600" b="1" dirty="0">
                <a:solidFill>
                  <a:srgbClr val="215FC3"/>
                </a:solidFill>
                <a:latin typeface="Microsoft YaHei" panose="020B0503020204020204" pitchFamily="34" charset="-122"/>
                <a:ea typeface="Microsoft YaHei" panose="020B0503020204020204" pitchFamily="34" charset="-122"/>
              </a:rPr>
              <a:t>Agent</a:t>
            </a:r>
            <a:r>
              <a:rPr lang="zh-CN" altLang="en-US" sz="1600" b="1" dirty="0">
                <a:solidFill>
                  <a:srgbClr val="215FC3"/>
                </a:solidFill>
                <a:latin typeface="Microsoft YaHei" panose="020B0503020204020204" pitchFamily="34" charset="-122"/>
                <a:ea typeface="Microsoft YaHei" panose="020B0503020204020204" pitchFamily="34" charset="-122"/>
              </a:rPr>
              <a:t>用人类语言交流</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latin typeface="+mn-ea"/>
              </a:rPr>
              <a:t>和人类一样仅图像输入</a:t>
            </a:r>
            <a:r>
              <a:rPr lang="en-US" altLang="zh-CN" sz="1600" dirty="0">
                <a:latin typeface="+mn-ea"/>
              </a:rPr>
              <a:t>+</a:t>
            </a:r>
            <a:r>
              <a:rPr lang="zh-CN" altLang="en-US" sz="1600" dirty="0">
                <a:latin typeface="+mn-ea"/>
              </a:rPr>
              <a:t>自己的一些基本信息输入</a:t>
            </a:r>
            <a:r>
              <a:rPr lang="en-US" altLang="zh-CN" sz="1600" dirty="0">
                <a:latin typeface="+mn-ea"/>
              </a:rPr>
              <a:t>+</a:t>
            </a:r>
            <a:r>
              <a:rPr lang="zh-CN" altLang="en-US" sz="1600" dirty="0">
                <a:latin typeface="+mn-ea"/>
              </a:rPr>
              <a:t>其他全靠沟通进行</a:t>
            </a:r>
            <a:endParaRPr lang="en-US" altLang="zh-CN" sz="1600" dirty="0">
              <a:latin typeface="+mn-ea"/>
            </a:endParaRPr>
          </a:p>
          <a:p>
            <a:endParaRPr lang="zh-CN" altLang="en-US" sz="1600" dirty="0">
              <a:latin typeface="+mn-ea"/>
            </a:endParaRPr>
          </a:p>
        </p:txBody>
      </p:sp>
      <p:sp>
        <p:nvSpPr>
          <p:cNvPr id="7" name="文本框 6"/>
          <p:cNvSpPr txBox="1"/>
          <p:nvPr/>
        </p:nvSpPr>
        <p:spPr>
          <a:xfrm>
            <a:off x="6936654" y="2126616"/>
            <a:ext cx="3039607" cy="4247317"/>
          </a:xfrm>
          <a:prstGeom prst="rect">
            <a:avLst/>
          </a:prstGeom>
          <a:solidFill>
            <a:schemeClr val="accent1">
              <a:lumMod val="20000"/>
              <a:lumOff val="80000"/>
            </a:schemeClr>
          </a:solidFill>
          <a:ln>
            <a:solidFill>
              <a:schemeClr val="accent1"/>
            </a:solidFill>
          </a:ln>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工业界</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dirty="0"/>
          </a:p>
          <a:p>
            <a:r>
              <a:rPr lang="zh-CN" altLang="en-US" dirty="0"/>
              <a:t>期待</a:t>
            </a:r>
            <a:r>
              <a:rPr lang="en-US" altLang="zh-CN" dirty="0"/>
              <a:t>DRL</a:t>
            </a:r>
            <a:r>
              <a:rPr lang="zh-CN" altLang="en-US" dirty="0"/>
              <a:t>在全领域（虚拟与现实场景）进行大规模的落地</a:t>
            </a:r>
            <a:endParaRPr lang="en-US" altLang="zh-CN" dirty="0"/>
          </a:p>
          <a:p>
            <a:pPr marL="285750" indent="-285750">
              <a:buFont typeface="Arial" panose="020B0604020202090204" pitchFamily="34" charset="0"/>
              <a:buChar char="•"/>
            </a:pPr>
            <a:r>
              <a:rPr lang="en-US" altLang="zh-CN" sz="1600" b="1" dirty="0">
                <a:solidFill>
                  <a:srgbClr val="215FC3"/>
                </a:solidFill>
                <a:latin typeface="Microsoft YaHei" panose="020B0503020204020204" pitchFamily="34" charset="-122"/>
                <a:ea typeface="Microsoft YaHei" panose="020B0503020204020204" pitchFamily="34" charset="-122"/>
              </a:rPr>
              <a:t>Diversity </a:t>
            </a:r>
            <a:r>
              <a:rPr lang="zh-CN" altLang="en-US" sz="1600" b="1" dirty="0">
                <a:solidFill>
                  <a:srgbClr val="215FC3"/>
                </a:solidFill>
                <a:latin typeface="Microsoft YaHei" panose="020B0503020204020204" pitchFamily="34" charset="-122"/>
                <a:ea typeface="Microsoft YaHei" panose="020B0503020204020204" pitchFamily="34" charset="-122"/>
              </a:rPr>
              <a:t>多样性</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从</a:t>
            </a:r>
            <a:r>
              <a:rPr lang="en-US" altLang="zh-CN" sz="1600" dirty="0"/>
              <a:t>0</a:t>
            </a:r>
            <a:r>
              <a:rPr lang="zh-CN" altLang="en-US" sz="1600" dirty="0"/>
              <a:t>构建多样的策略来让智能体足够鲁棒，覆盖</a:t>
            </a:r>
            <a:r>
              <a:rPr lang="en-US" altLang="zh-CN" sz="1600" dirty="0"/>
              <a:t>99.99%</a:t>
            </a:r>
            <a:r>
              <a:rPr lang="zh-CN" altLang="en-US" sz="1600" dirty="0"/>
              <a:t>的场景。</a:t>
            </a:r>
          </a:p>
          <a:p>
            <a:pPr marL="285750" indent="-285750">
              <a:buFont typeface="Arial" panose="020B0604020202090204" pitchFamily="34" charset="0"/>
              <a:buChar char="•"/>
            </a:pPr>
            <a:r>
              <a:rPr lang="en-US" altLang="zh-CN" sz="1600" b="1" dirty="0">
                <a:solidFill>
                  <a:srgbClr val="215FC3"/>
                </a:solidFill>
                <a:latin typeface="Microsoft YaHei" panose="020B0503020204020204" pitchFamily="34" charset="-122"/>
                <a:ea typeface="Microsoft YaHei" panose="020B0503020204020204" pitchFamily="34" charset="-122"/>
              </a:rPr>
              <a:t>Exploration </a:t>
            </a:r>
            <a:r>
              <a:rPr lang="zh-CN" altLang="en-US" sz="1600" b="1" dirty="0">
                <a:solidFill>
                  <a:srgbClr val="215FC3"/>
                </a:solidFill>
                <a:latin typeface="Microsoft YaHei" panose="020B0503020204020204" pitchFamily="34" charset="-122"/>
                <a:ea typeface="Microsoft YaHei" panose="020B0503020204020204" pitchFamily="34" charset="-122"/>
              </a:rPr>
              <a:t>探索</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在现实的稀疏奖励</a:t>
            </a:r>
            <a:r>
              <a:rPr lang="en-US" altLang="zh-CN" sz="1600" dirty="0"/>
              <a:t>Sparse Reward </a:t>
            </a:r>
            <a:r>
              <a:rPr lang="zh-CN" altLang="en-US" sz="1600" dirty="0"/>
              <a:t>进行智能体的有效训练。</a:t>
            </a: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研发效率</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减少</a:t>
            </a:r>
            <a:r>
              <a:rPr lang="en-US" altLang="zh-CN" sz="1600" dirty="0"/>
              <a:t>reward shaping</a:t>
            </a:r>
            <a:r>
              <a:rPr lang="zh-CN" altLang="en-US" sz="1600" dirty="0"/>
              <a:t>及超参数调整的工作量。</a:t>
            </a:r>
          </a:p>
          <a:p>
            <a:endParaRPr lang="en-US" altLang="zh-CN" dirty="0"/>
          </a:p>
          <a:p>
            <a:endParaRPr lang="en-US" altLang="zh-CN" dirty="0"/>
          </a:p>
        </p:txBody>
      </p:sp>
      <p:pic>
        <p:nvPicPr>
          <p:cNvPr id="8" name="图片 7"/>
          <p:cNvPicPr>
            <a:picLocks noChangeAspect="1"/>
          </p:cNvPicPr>
          <p:nvPr/>
        </p:nvPicPr>
        <p:blipFill>
          <a:blip r:embed="rId2">
            <a:alphaModFix amt="85000"/>
          </a:blip>
          <a:stretch>
            <a:fillRect/>
          </a:stretch>
        </p:blipFill>
        <p:spPr>
          <a:xfrm>
            <a:off x="4929343" y="3370656"/>
            <a:ext cx="1916291" cy="1759235"/>
          </a:xfrm>
          <a:prstGeom prst="mathPlus">
            <a:avLst/>
          </a:prstGeom>
        </p:spPr>
      </p:pic>
      <p:sp>
        <p:nvSpPr>
          <p:cNvPr id="10" name="圆角矩形 9"/>
          <p:cNvSpPr/>
          <p:nvPr/>
        </p:nvSpPr>
        <p:spPr>
          <a:xfrm>
            <a:off x="1889736" y="877330"/>
            <a:ext cx="8086525" cy="1087394"/>
          </a:xfrm>
          <a:prstGeom prst="roundRect">
            <a:avLst/>
          </a:prstGeom>
          <a:noFill/>
          <a:ln w="22225">
            <a:solidFill>
              <a:srgbClr val="215FC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强化学习在阿里的技术演进与业务创新</a:t>
            </a:r>
          </a:p>
          <a:p>
            <a:endParaRPr lang="zh-CN" altLang="en-US" dirty="0"/>
          </a:p>
        </p:txBody>
      </p:sp>
      <p:sp>
        <p:nvSpPr>
          <p:cNvPr id="5" name="文本占位符 4"/>
          <p:cNvSpPr>
            <a:spLocks noGrp="1"/>
          </p:cNvSpPr>
          <p:nvPr>
            <p:ph type="body" sz="quarter" idx="22"/>
          </p:nvPr>
        </p:nvSpPr>
        <p:spPr>
          <a:xfrm>
            <a:off x="988695" y="1154430"/>
            <a:ext cx="8445500" cy="5246370"/>
          </a:xfrm>
        </p:spPr>
        <p:txBody>
          <a:bodyPr/>
          <a:lstStyle/>
          <a:p>
            <a:pPr marL="342900" indent="-342900">
              <a:buFont typeface="Wingdings" panose="05000000000000000000" charset="0"/>
              <a:buChar char=""/>
            </a:pPr>
            <a:r>
              <a:rPr lang="zh-CN" altLang="en-US" sz="2800" dirty="0"/>
              <a:t>基于强化学习的实时搜索排序策略调控</a:t>
            </a:r>
            <a:endParaRPr lang="en-US" altLang="zh-CN" sz="2800" dirty="0"/>
          </a:p>
          <a:p>
            <a:pPr marL="342900" indent="-342900">
              <a:buFont typeface="Wingdings" panose="05000000000000000000" charset="0"/>
              <a:buChar char=""/>
            </a:pPr>
            <a:r>
              <a:rPr lang="zh-CN" altLang="en-US" sz="2800" dirty="0"/>
              <a:t>延迟奖赏在搜索排序场景中的作用分析</a:t>
            </a:r>
            <a:endParaRPr lang="en-US" altLang="zh-CN" sz="2800" dirty="0"/>
          </a:p>
          <a:p>
            <a:pPr marL="342900" indent="-342900">
              <a:buFont typeface="Wingdings" panose="05000000000000000000" charset="0"/>
              <a:buChar char=""/>
            </a:pPr>
            <a:r>
              <a:rPr lang="zh-CN" altLang="en-US" sz="2800" dirty="0"/>
              <a:t>基于多智能体强化学习的多场景联合优化</a:t>
            </a:r>
          </a:p>
          <a:p>
            <a:pPr marL="342900" indent="-342900">
              <a:buFont typeface="Wingdings" panose="05000000000000000000" charset="0"/>
              <a:buChar char=""/>
            </a:pPr>
            <a:r>
              <a:rPr lang="zh-CN" altLang="en-US" sz="2800" dirty="0"/>
              <a:t>强化学习在淘宝锦囊推荐系统中的应用</a:t>
            </a:r>
          </a:p>
          <a:p>
            <a:pPr marL="342900" indent="-342900">
              <a:buFont typeface="Wingdings" panose="05000000000000000000" charset="0"/>
              <a:buChar char=""/>
            </a:pPr>
            <a:r>
              <a:rPr lang="zh-CN" altLang="en-US" sz="2800" dirty="0"/>
              <a:t>基于强化学习的引擎性能优化</a:t>
            </a:r>
          </a:p>
          <a:p>
            <a:pPr marL="342900" indent="-342900">
              <a:buFont typeface="Wingdings" panose="05000000000000000000" charset="0"/>
              <a:buChar char=""/>
            </a:pPr>
            <a:r>
              <a:rPr lang="zh-CN" altLang="en-US" sz="2800" dirty="0"/>
              <a:t>基于强化学习分层流量调控</a:t>
            </a:r>
            <a:endParaRPr lang="en-US" altLang="zh-CN" sz="2800" dirty="0"/>
          </a:p>
          <a:p>
            <a:pPr marL="342900" indent="-342900">
              <a:buFont typeface="Wingdings" panose="05000000000000000000" charset="0"/>
              <a:buChar char=""/>
            </a:pPr>
            <a:r>
              <a:rPr lang="zh-CN" altLang="en-US" sz="2800" dirty="0"/>
              <a:t>风险商品流量调控</a:t>
            </a:r>
            <a:endParaRPr lang="en-US" altLang="zh-CN" sz="2800" dirty="0"/>
          </a:p>
          <a:p>
            <a:pPr marL="342900" indent="-342900">
              <a:buFont typeface="Wingdings" panose="05000000000000000000" charset="0"/>
              <a:buChar char=""/>
            </a:pPr>
            <a:r>
              <a:rPr lang="zh-CN" altLang="en-US" sz="2800" dirty="0"/>
              <a:t>组合优化视角下基于强化学习的精准定向广告优化</a:t>
            </a:r>
            <a:endParaRPr lang="en-US" altLang="zh-CN" sz="2800" dirty="0"/>
          </a:p>
          <a:p>
            <a:pPr marL="342900" indent="-342900">
              <a:buFont typeface="Wingdings" panose="05000000000000000000" charset="0"/>
              <a:buChar char=""/>
            </a:pPr>
            <a:r>
              <a:rPr lang="en-US" altLang="zh-CN" sz="2800" dirty="0" err="1"/>
              <a:t>TaskBot</a:t>
            </a:r>
            <a:r>
              <a:rPr lang="en-US" altLang="zh-CN" sz="2800" dirty="0"/>
              <a:t> – </a:t>
            </a:r>
            <a:r>
              <a:rPr lang="zh-CN" altLang="en-US" sz="2800" dirty="0"/>
              <a:t>阿里小蜜的任务型问答技术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强化学习与机器学习的关系</a:t>
            </a:r>
          </a:p>
        </p:txBody>
      </p:sp>
      <p:sp>
        <p:nvSpPr>
          <p:cNvPr id="3" name="文本占位符 2"/>
          <p:cNvSpPr>
            <a:spLocks noGrp="1"/>
          </p:cNvSpPr>
          <p:nvPr>
            <p:ph type="body" sz="quarter" idx="22"/>
          </p:nvPr>
        </p:nvSpPr>
        <p:spPr>
          <a:xfrm>
            <a:off x="474300" y="1414264"/>
            <a:ext cx="11081266" cy="4766832"/>
          </a:xfrm>
        </p:spPr>
        <p:txBody>
          <a:bodyPr/>
          <a:lstStyle/>
          <a:p>
            <a:pPr marL="342900" indent="-342900">
              <a:buClr>
                <a:srgbClr val="215FC3"/>
              </a:buClr>
              <a:buFont typeface="Wingdings" panose="05000000000000000000" pitchFamily="2" charset="2"/>
              <a:buChar char="n"/>
            </a:pPr>
            <a:r>
              <a:rPr lang="zh-CN" altLang="zh-CN" b="1" dirty="0">
                <a:solidFill>
                  <a:schemeClr val="tx1"/>
                </a:solidFill>
              </a:rPr>
              <a:t>强化学习</a:t>
            </a:r>
            <a:r>
              <a:rPr lang="zh-CN" altLang="zh-CN" dirty="0">
                <a:solidFill>
                  <a:schemeClr val="tx1"/>
                </a:solidFill>
              </a:rPr>
              <a:t>与</a:t>
            </a:r>
            <a:r>
              <a:rPr lang="zh-CN" altLang="zh-CN" b="1" dirty="0">
                <a:solidFill>
                  <a:schemeClr val="tx1"/>
                </a:solidFill>
              </a:rPr>
              <a:t>监督学习</a:t>
            </a:r>
            <a:r>
              <a:rPr lang="zh-CN" altLang="zh-CN" dirty="0">
                <a:solidFill>
                  <a:schemeClr val="tx1"/>
                </a:solidFill>
              </a:rPr>
              <a:t>和</a:t>
            </a:r>
            <a:r>
              <a:rPr lang="zh-CN" altLang="zh-CN" b="1" dirty="0">
                <a:solidFill>
                  <a:schemeClr val="tx1"/>
                </a:solidFill>
              </a:rPr>
              <a:t>无监督学习</a:t>
            </a:r>
            <a:r>
              <a:rPr lang="zh-CN" altLang="zh-CN" dirty="0">
                <a:solidFill>
                  <a:schemeClr val="tx1"/>
                </a:solidFill>
              </a:rPr>
              <a:t>都是从历史数据中进行学习</a:t>
            </a:r>
            <a:r>
              <a:rPr lang="zh-CN" altLang="en-US" dirty="0">
                <a:solidFill>
                  <a:schemeClr val="tx1"/>
                </a:solidFill>
              </a:rPr>
              <a:t>；</a:t>
            </a:r>
            <a:endParaRPr lang="en-US" altLang="zh-CN" dirty="0">
              <a:solidFill>
                <a:schemeClr val="tx1"/>
              </a:solidFill>
            </a:endParaRPr>
          </a:p>
          <a:p>
            <a:r>
              <a:rPr lang="zh-CN" altLang="en-US" dirty="0">
                <a:solidFill>
                  <a:schemeClr val="tx1"/>
                </a:solidFill>
              </a:rPr>
              <a:t>    </a:t>
            </a:r>
            <a:r>
              <a:rPr lang="zh-CN" altLang="zh-CN" dirty="0">
                <a:solidFill>
                  <a:schemeClr val="tx1"/>
                </a:solidFill>
              </a:rPr>
              <a:t>并对未来做出预测的过程，这符合机器学习的定义。</a:t>
            </a:r>
            <a:endParaRPr lang="en-US" altLang="zh-CN" dirty="0">
              <a:solidFill>
                <a:schemeClr val="tx1"/>
              </a:solidFill>
            </a:endParaRPr>
          </a:p>
          <a:p>
            <a:endParaRPr lang="en-US" altLang="zh-CN" dirty="0">
              <a:solidFill>
                <a:schemeClr val="tx1"/>
              </a:solidFill>
            </a:endParaRPr>
          </a:p>
          <a:p>
            <a:pPr marL="342900" indent="-342900">
              <a:buClr>
                <a:srgbClr val="215FC3"/>
              </a:buClr>
              <a:buFont typeface="Wingdings" panose="05000000000000000000" pitchFamily="2" charset="2"/>
              <a:buChar char="n"/>
            </a:pPr>
            <a:r>
              <a:rPr lang="zh-CN" altLang="zh-CN" sz="2000" dirty="0">
                <a:solidFill>
                  <a:schemeClr val="tx1"/>
                </a:solidFill>
              </a:rPr>
              <a:t>因此，我们现在都把强化学习作为机器学习的</a:t>
            </a:r>
            <a:r>
              <a:rPr lang="zh-CN" altLang="zh-CN" sz="2000" b="1" dirty="0">
                <a:solidFill>
                  <a:srgbClr val="C00000"/>
                </a:solidFill>
              </a:rPr>
              <a:t>第三范式</a:t>
            </a:r>
            <a:r>
              <a:rPr lang="zh-CN" altLang="zh-CN" sz="2000" dirty="0">
                <a:solidFill>
                  <a:schemeClr val="tx1"/>
                </a:solidFill>
              </a:rPr>
              <a:t>。</a:t>
            </a:r>
            <a:endParaRPr lang="en-US" altLang="zh-CN" sz="2000" dirty="0">
              <a:solidFill>
                <a:schemeClr val="tx1"/>
              </a:solidFill>
            </a:endParaRPr>
          </a:p>
          <a:p>
            <a:endParaRPr lang="en-US" altLang="zh-CN" dirty="0"/>
          </a:p>
          <a:p>
            <a:endParaRPr lang="zh-CN" altLang="zh-CN" dirty="0"/>
          </a:p>
          <a:p>
            <a:pPr marL="342900" indent="-342900">
              <a:buFont typeface="Arial" panose="020B0604020202090204" pitchFamily="34" charset="0"/>
              <a:buChar char="•"/>
            </a:pPr>
            <a:r>
              <a:rPr lang="zh-CN" altLang="zh-CN" sz="1800" b="1" dirty="0">
                <a:solidFill>
                  <a:srgbClr val="002060"/>
                </a:solidFill>
              </a:rPr>
              <a:t>监督学习</a:t>
            </a:r>
            <a:r>
              <a:rPr lang="zh-CN" altLang="zh-CN" sz="1800" dirty="0"/>
              <a:t>的特点是基于有标注的样本进行学习。</a:t>
            </a:r>
          </a:p>
          <a:p>
            <a:pPr marL="342900" indent="-342900">
              <a:buFont typeface="Arial" panose="020B0604020202090204" pitchFamily="34" charset="0"/>
              <a:buChar char="•"/>
            </a:pPr>
            <a:r>
              <a:rPr lang="zh-CN" altLang="zh-CN" sz="1800" b="1" dirty="0">
                <a:solidFill>
                  <a:srgbClr val="002060"/>
                </a:solidFill>
              </a:rPr>
              <a:t>无监督学习</a:t>
            </a:r>
            <a:r>
              <a:rPr lang="zh-CN" altLang="zh-CN" sz="1800" dirty="0"/>
              <a:t>的特点是挖掘数据中潜在的模式。</a:t>
            </a:r>
          </a:p>
          <a:p>
            <a:pPr marL="342900" indent="-342900">
              <a:buFont typeface="Arial" panose="020B0604020202090204" pitchFamily="34" charset="0"/>
              <a:buChar char="•"/>
            </a:pPr>
            <a:r>
              <a:rPr lang="zh-CN" altLang="zh-CN" sz="1800" b="1" dirty="0">
                <a:solidFill>
                  <a:srgbClr val="002060"/>
                </a:solidFill>
              </a:rPr>
              <a:t>强化学习</a:t>
            </a:r>
            <a:r>
              <a:rPr lang="zh-CN" altLang="zh-CN" sz="1800" dirty="0"/>
              <a:t>的特点是通过探索与反馈找到最优策略和行动。</a:t>
            </a:r>
          </a:p>
          <a:p>
            <a:endParaRPr kumimoji="1" lang="zh-CN" altLang="en-US" dirty="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5</a:t>
            </a:fld>
            <a:endParaRPr kumimoji="1" lang="zh-CN" altLang="en-US" dirty="0"/>
          </a:p>
        </p:txBody>
      </p:sp>
      <p:grpSp>
        <p:nvGrpSpPr>
          <p:cNvPr id="5" name="组合 4"/>
          <p:cNvGrpSpPr/>
          <p:nvPr/>
        </p:nvGrpSpPr>
        <p:grpSpPr>
          <a:xfrm>
            <a:off x="7493877" y="1792934"/>
            <a:ext cx="4061689" cy="4577336"/>
            <a:chOff x="0" y="0"/>
            <a:chExt cx="2425700" cy="2857500"/>
          </a:xfrm>
        </p:grpSpPr>
        <p:grpSp>
          <p:nvGrpSpPr>
            <p:cNvPr id="6" name="组合 5"/>
            <p:cNvGrpSpPr/>
            <p:nvPr/>
          </p:nvGrpSpPr>
          <p:grpSpPr>
            <a:xfrm>
              <a:off x="0" y="0"/>
              <a:ext cx="2425700" cy="2425700"/>
              <a:chOff x="63500" y="0"/>
              <a:chExt cx="2425700" cy="2425700"/>
            </a:xfrm>
          </p:grpSpPr>
          <p:grpSp>
            <p:nvGrpSpPr>
              <p:cNvPr id="8" name="组合 7"/>
              <p:cNvGrpSpPr/>
              <p:nvPr/>
            </p:nvGrpSpPr>
            <p:grpSpPr>
              <a:xfrm>
                <a:off x="63500" y="0"/>
                <a:ext cx="2425700" cy="2425700"/>
                <a:chOff x="63500" y="0"/>
                <a:chExt cx="2425700" cy="2425700"/>
              </a:xfrm>
            </p:grpSpPr>
            <p:sp>
              <p:nvSpPr>
                <p:cNvPr id="15" name="椭圆 14"/>
                <p:cNvSpPr/>
                <p:nvPr/>
              </p:nvSpPr>
              <p:spPr>
                <a:xfrm>
                  <a:off x="63500" y="0"/>
                  <a:ext cx="2425700" cy="2425700"/>
                </a:xfrm>
                <a:prstGeom prst="ellipse">
                  <a:avLst/>
                </a:prstGeom>
                <a:noFill/>
                <a:ln w="25400">
                  <a:solidFill>
                    <a:schemeClr val="accent1">
                      <a:shade val="50000"/>
                      <a:alpha val="94203"/>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 name="椭圆 15"/>
                <p:cNvSpPr/>
                <p:nvPr/>
              </p:nvSpPr>
              <p:spPr>
                <a:xfrm>
                  <a:off x="774700" y="173372"/>
                  <a:ext cx="964633" cy="9652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7" name="椭圆 16"/>
                <p:cNvSpPr/>
                <p:nvPr/>
              </p:nvSpPr>
              <p:spPr>
                <a:xfrm>
                  <a:off x="292100" y="1016000"/>
                  <a:ext cx="952500" cy="966107"/>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8" name="椭圆 17"/>
                <p:cNvSpPr/>
                <p:nvPr/>
              </p:nvSpPr>
              <p:spPr>
                <a:xfrm>
                  <a:off x="1244600" y="1016000"/>
                  <a:ext cx="965200" cy="9652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9" name="椭圆 18"/>
                <p:cNvSpPr/>
                <p:nvPr/>
              </p:nvSpPr>
              <p:spPr>
                <a:xfrm>
                  <a:off x="774700" y="660400"/>
                  <a:ext cx="977900" cy="9779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9" name="文本框 11"/>
              <p:cNvSpPr txBox="1"/>
              <p:nvPr/>
            </p:nvSpPr>
            <p:spPr>
              <a:xfrm>
                <a:off x="863600" y="1993900"/>
                <a:ext cx="7239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600" b="1" kern="100" dirty="0">
                    <a:ln>
                      <a:noFill/>
                    </a:ln>
                    <a:effectLst/>
                    <a:latin typeface="DengXian" panose="02010600030101010101" pitchFamily="2" charset="-122"/>
                    <a:ea typeface="DengXian" panose="02010600030101010101" pitchFamily="2" charset="-122"/>
                    <a:cs typeface="Times New Roman" panose="02020503050405090304" pitchFamily="18" charset="0"/>
                  </a:rPr>
                  <a:t>机器学习</a:t>
                </a:r>
                <a:endParaRPr lang="zh-CN" sz="16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0" name="文本框 15"/>
              <p:cNvSpPr txBox="1"/>
              <p:nvPr/>
            </p:nvSpPr>
            <p:spPr>
              <a:xfrm>
                <a:off x="774700" y="1092200"/>
                <a:ext cx="977900" cy="4699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a:effectLst/>
                    <a:latin typeface="DengXian" panose="02010600030101010101" pitchFamily="2" charset="-122"/>
                    <a:ea typeface="DengXian" panose="02010600030101010101" pitchFamily="2" charset="-122"/>
                    <a:cs typeface="Times New Roman" panose="02020503050405090304" pitchFamily="18" charset="0"/>
                  </a:rPr>
                  <a:t>深度学习</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1" name="文本框 16"/>
              <p:cNvSpPr txBox="1"/>
              <p:nvPr/>
            </p:nvSpPr>
            <p:spPr>
              <a:xfrm>
                <a:off x="1333500" y="1587500"/>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050" b="1" kern="100" dirty="0">
                    <a:effectLst/>
                    <a:latin typeface="DengXian" panose="02010600030101010101" pitchFamily="2" charset="-122"/>
                    <a:ea typeface="DengXian" panose="02010600030101010101" pitchFamily="2" charset="-122"/>
                    <a:cs typeface="Times New Roman" panose="02020503050405090304" pitchFamily="18" charset="0"/>
                  </a:rPr>
                  <a:t>监督学习</a:t>
                </a:r>
                <a:endParaRPr lang="zh-CN" sz="105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2" name="文本框 17"/>
              <p:cNvSpPr txBox="1"/>
              <p:nvPr/>
            </p:nvSpPr>
            <p:spPr>
              <a:xfrm>
                <a:off x="774700" y="755650"/>
                <a:ext cx="9906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100" b="1" kern="100" dirty="0">
                    <a:effectLst/>
                    <a:latin typeface="DengXian" panose="02010600030101010101" pitchFamily="2" charset="-122"/>
                    <a:ea typeface="DengXian" panose="02010600030101010101" pitchFamily="2" charset="-122"/>
                    <a:cs typeface="Times New Roman" panose="02020503050405090304" pitchFamily="18" charset="0"/>
                  </a:rPr>
                  <a:t>深度强化学习</a:t>
                </a:r>
                <a:endParaRPr lang="zh-CN" sz="11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3" name="文本框 18"/>
              <p:cNvSpPr txBox="1"/>
              <p:nvPr/>
            </p:nvSpPr>
            <p:spPr>
              <a:xfrm>
                <a:off x="304554" y="1587209"/>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dirty="0">
                    <a:effectLst/>
                    <a:latin typeface="DengXian" panose="02010600030101010101" pitchFamily="2" charset="-122"/>
                    <a:ea typeface="DengXian" panose="02010600030101010101" pitchFamily="2" charset="-122"/>
                    <a:cs typeface="Times New Roman" panose="02020503050405090304" pitchFamily="18" charset="0"/>
                  </a:rPr>
                  <a:t>无监督学习</a:t>
                </a:r>
                <a:endParaRPr lang="zh-CN" sz="12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4" name="文本框 19"/>
              <p:cNvSpPr txBox="1"/>
              <p:nvPr/>
            </p:nvSpPr>
            <p:spPr>
              <a:xfrm>
                <a:off x="818866" y="311150"/>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dirty="0">
                    <a:effectLst/>
                    <a:latin typeface="DengXian" panose="02010600030101010101" pitchFamily="2" charset="-122"/>
                    <a:ea typeface="DengXian" panose="02010600030101010101" pitchFamily="2" charset="-122"/>
                    <a:cs typeface="Times New Roman" panose="02020503050405090304" pitchFamily="18" charset="0"/>
                  </a:rPr>
                  <a:t>强化学习</a:t>
                </a:r>
                <a:endParaRPr lang="zh-CN" sz="12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grpSp>
        <p:sp>
          <p:nvSpPr>
            <p:cNvPr id="7" name="文本框 21"/>
            <p:cNvSpPr txBox="1"/>
            <p:nvPr/>
          </p:nvSpPr>
          <p:spPr>
            <a:xfrm>
              <a:off x="88900" y="2552700"/>
              <a:ext cx="2260600" cy="304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ctr"/>
              <a:r>
                <a:rPr lang="zh-CN" sz="1050" kern="100" dirty="0">
                  <a:effectLst/>
                  <a:latin typeface="DengXian" panose="02010600030101010101" pitchFamily="2" charset="-122"/>
                  <a:ea typeface="DengXian" panose="02010600030101010101" pitchFamily="2" charset="-122"/>
                  <a:cs typeface="Times New Roman" panose="02020503050405090304" pitchFamily="18" charset="0"/>
                </a:rPr>
                <a:t>强化学习与机器学习</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a:t>
            </a:r>
            <a:r>
              <a:rPr kumimoji="1" lang="en-US" altLang="zh-CN" dirty="0"/>
              <a:t>|</a:t>
            </a:r>
            <a:r>
              <a:rPr kumimoji="1" lang="zh-CN" altLang="en-US" dirty="0"/>
              <a:t>总结</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50</a:t>
            </a:fld>
            <a:endParaRPr kumimoji="1" lang="zh-CN" altLang="en-US" dirty="0"/>
          </a:p>
        </p:txBody>
      </p:sp>
      <p:grpSp>
        <p:nvGrpSpPr>
          <p:cNvPr id="12" name="组合 11"/>
          <p:cNvGrpSpPr/>
          <p:nvPr/>
        </p:nvGrpSpPr>
        <p:grpSpPr>
          <a:xfrm>
            <a:off x="2361498" y="1225553"/>
            <a:ext cx="7469003" cy="4992128"/>
            <a:chOff x="2361498" y="1225553"/>
            <a:chExt cx="7469003" cy="4992128"/>
          </a:xfrm>
        </p:grpSpPr>
        <p:graphicFrame>
          <p:nvGraphicFramePr>
            <p:cNvPr id="3" name="图示 2"/>
            <p:cNvGraphicFramePr/>
            <p:nvPr/>
          </p:nvGraphicFramePr>
          <p:xfrm>
            <a:off x="2361498" y="1225553"/>
            <a:ext cx="7469003" cy="499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形 7" descr="拼图 轮廓"/>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1498" y="1350775"/>
              <a:ext cx="457200" cy="457200"/>
            </a:xfrm>
            <a:prstGeom prst="rect">
              <a:avLst/>
            </a:prstGeom>
          </p:spPr>
        </p:pic>
        <p:pic>
          <p:nvPicPr>
            <p:cNvPr id="11" name="图形 10" descr="问题 轮廓"/>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1498" y="3898727"/>
              <a:ext cx="457200" cy="457200"/>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《强化学习》</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51</a:t>
            </a:fld>
            <a:endParaRPr kumimoji="1" lang="zh-CN" altLang="en-US" dirty="0"/>
          </a:p>
        </p:txBody>
      </p:sp>
      <p:pic>
        <p:nvPicPr>
          <p:cNvPr id="6" name="图片 5"/>
          <p:cNvPicPr>
            <a:picLocks noChangeAspect="1"/>
          </p:cNvPicPr>
          <p:nvPr/>
        </p:nvPicPr>
        <p:blipFill>
          <a:blip r:embed="rId2"/>
          <a:stretch>
            <a:fillRect/>
          </a:stretch>
        </p:blipFill>
        <p:spPr>
          <a:xfrm>
            <a:off x="1971040" y="1096645"/>
            <a:ext cx="5450205" cy="5450205"/>
          </a:xfrm>
          <a:prstGeom prst="rect">
            <a:avLst/>
          </a:prstGeom>
        </p:spPr>
      </p:pic>
      <p:sp>
        <p:nvSpPr>
          <p:cNvPr id="7" name="文本框 6"/>
          <p:cNvSpPr txBox="1"/>
          <p:nvPr/>
        </p:nvSpPr>
        <p:spPr>
          <a:xfrm>
            <a:off x="8074781" y="2868089"/>
            <a:ext cx="3317711" cy="830997"/>
          </a:xfrm>
          <a:prstGeom prst="rect">
            <a:avLst/>
          </a:prstGeom>
          <a:noFill/>
        </p:spPr>
        <p:txBody>
          <a:bodyPr wrap="square" rtlCol="0">
            <a:spAutoFit/>
          </a:bodyPr>
          <a:lstStyle/>
          <a:p>
            <a:r>
              <a:rPr lang="zh-CN" altLang="en-US" sz="2400" b="1" dirty="0"/>
              <a:t>袁莎、白朔天、唐杰</a:t>
            </a:r>
            <a:r>
              <a:rPr lang="zh-CN" altLang="en-US" sz="2400" dirty="0"/>
              <a:t>著</a:t>
            </a:r>
            <a:endParaRPr lang="en-US" altLang="zh-CN" sz="2400" dirty="0"/>
          </a:p>
          <a:p>
            <a:r>
              <a:rPr lang="zh-CN" altLang="en-US" sz="2400" dirty="0"/>
              <a:t>清华大学出版社，</a:t>
            </a:r>
            <a:r>
              <a:rPr lang="en-US" altLang="zh-CN" sz="2400" dirty="0"/>
              <a:t>2021</a:t>
            </a:r>
            <a:endParaRPr lang="zh-CN" altLang="en-US"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1"/>
          </p:nvPr>
        </p:nvPicPr>
        <p:blipFill rotWithShape="1">
          <a:blip r:embed="rId2" cstate="screen"/>
          <a:srcRect/>
          <a:stretch>
            <a:fillRect/>
          </a:stretch>
        </p:blipFill>
        <p:spPr>
          <a:xfrm>
            <a:off x="0" y="0"/>
            <a:ext cx="12192000" cy="3551237"/>
          </a:xfrm>
        </p:spPr>
      </p:pic>
      <p:sp>
        <p:nvSpPr>
          <p:cNvPr id="3" name="文本占位符 2"/>
          <p:cNvSpPr>
            <a:spLocks noGrp="1"/>
          </p:cNvSpPr>
          <p:nvPr>
            <p:ph type="body" sz="quarter" idx="29"/>
          </p:nvPr>
        </p:nvSpPr>
        <p:spPr/>
        <p:txBody>
          <a:bodyPr/>
          <a:lstStyle/>
          <a:p>
            <a:r>
              <a:rPr kumimoji="1" lang="zh-CN" altLang="en-US"/>
              <a:t>邮箱：</a:t>
            </a:r>
            <a:r>
              <a:rPr kumimoji="1" lang="en-US" altLang="zh-CN"/>
              <a:t>press@baai.ac.cn</a:t>
            </a:r>
          </a:p>
        </p:txBody>
      </p:sp>
      <p:sp>
        <p:nvSpPr>
          <p:cNvPr id="4" name="文本占位符 3"/>
          <p:cNvSpPr>
            <a:spLocks noGrp="1"/>
          </p:cNvSpPr>
          <p:nvPr>
            <p:ph type="body" sz="quarter" idx="30"/>
          </p:nvPr>
        </p:nvSpPr>
        <p:spPr/>
        <p:txBody>
          <a:bodyPr/>
          <a:lstStyle/>
          <a:p>
            <a:r>
              <a:rPr kumimoji="1" lang="zh-CN" altLang="en-US"/>
              <a:t>电话：</a:t>
            </a:r>
            <a:r>
              <a:rPr kumimoji="1" lang="en-US" altLang="zh-CN"/>
              <a:t>010-6893 3383</a:t>
            </a:r>
          </a:p>
        </p:txBody>
      </p:sp>
      <p:sp>
        <p:nvSpPr>
          <p:cNvPr id="5" name="文本占位符 4"/>
          <p:cNvSpPr>
            <a:spLocks noGrp="1"/>
          </p:cNvSpPr>
          <p:nvPr>
            <p:ph type="body" sz="quarter" idx="31"/>
          </p:nvPr>
        </p:nvSpPr>
        <p:spPr/>
        <p:txBody>
          <a:bodyPr/>
          <a:lstStyle/>
          <a:p>
            <a:r>
              <a:rPr kumimoji="1" lang="zh-CN" altLang="en-US"/>
              <a:t>地址：北京市海淀区中关村东路</a:t>
            </a:r>
            <a:r>
              <a:rPr kumimoji="1" lang="en-US" altLang="zh-CN"/>
              <a:t>1</a:t>
            </a:r>
            <a:r>
              <a:rPr kumimoji="1" lang="zh-CN" altLang="en-US"/>
              <a:t>号院</a:t>
            </a:r>
            <a:r>
              <a:rPr kumimoji="1" lang="en-US" altLang="zh-CN"/>
              <a:t>8</a:t>
            </a:r>
            <a:r>
              <a:rPr kumimoji="1" lang="zh-CN" altLang="en-US"/>
              <a:t>号楼赛尔大厦五层</a:t>
            </a:r>
          </a:p>
        </p:txBody>
      </p:sp>
      <p:sp>
        <p:nvSpPr>
          <p:cNvPr id="6" name="文本占位符 5"/>
          <p:cNvSpPr>
            <a:spLocks noGrp="1"/>
          </p:cNvSpPr>
          <p:nvPr>
            <p:ph type="body" sz="quarter" idx="33"/>
          </p:nvPr>
        </p:nvSpPr>
        <p:spPr/>
        <p:txBody>
          <a:bodyPr/>
          <a:lstStyle/>
          <a:p>
            <a:r>
              <a:rPr kumimoji="1" lang="zh-CN" altLang="en-US"/>
              <a:t>谢谢大家</a:t>
            </a:r>
          </a:p>
        </p:txBody>
      </p:sp>
      <p:sp>
        <p:nvSpPr>
          <p:cNvPr id="7" name="灯片编号占位符 6"/>
          <p:cNvSpPr>
            <a:spLocks noGrp="1"/>
          </p:cNvSpPr>
          <p:nvPr>
            <p:ph type="sldNum" sz="quarter" idx="4"/>
          </p:nvPr>
        </p:nvSpPr>
        <p:spPr/>
        <p:txBody>
          <a:bodyPr/>
          <a:lstStyle/>
          <a:p>
            <a:fld id="{CFA165D2-0530-E94C-A987-BD40D545B1E6}" type="slidenum">
              <a:rPr kumimoji="1" lang="zh-CN" altLang="en-US" smtClean="0"/>
              <a:t>52</a:t>
            </a:fld>
            <a:endParaRPr kumimoji="1" lang="zh-CN" altLang="en-US" dirty="0"/>
          </a:p>
        </p:txBody>
      </p:sp>
      <p:sp>
        <p:nvSpPr>
          <p:cNvPr id="8" name="文本占位符 7"/>
          <p:cNvSpPr>
            <a:spLocks noGrp="1"/>
          </p:cNvSpPr>
          <p:nvPr>
            <p:ph type="body" sz="quarter" idx="34"/>
          </p:nvPr>
        </p:nvSpPr>
        <p:spPr/>
        <p:txBody>
          <a:bodyPr/>
          <a:lstStyle/>
          <a:p>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强化学习与各学科关系</a:t>
            </a:r>
          </a:p>
        </p:txBody>
      </p:sp>
      <p:pic>
        <p:nvPicPr>
          <p:cNvPr id="5" name="图片 4"/>
          <p:cNvPicPr>
            <a:picLocks noChangeAspect="1"/>
          </p:cNvPicPr>
          <p:nvPr/>
        </p:nvPicPr>
        <p:blipFill>
          <a:blip r:embed="rId2"/>
          <a:stretch>
            <a:fillRect/>
          </a:stretch>
        </p:blipFill>
        <p:spPr>
          <a:xfrm>
            <a:off x="3810866" y="1171107"/>
            <a:ext cx="4570268" cy="4676554"/>
          </a:xfrm>
          <a:prstGeom prst="rect">
            <a:avLst/>
          </a:prstGeom>
        </p:spPr>
      </p:pic>
      <p:sp>
        <p:nvSpPr>
          <p:cNvPr id="3" name="文本占位符 2"/>
          <p:cNvSpPr>
            <a:spLocks noGrp="1"/>
          </p:cNvSpPr>
          <p:nvPr>
            <p:ph type="body" sz="quarter" idx="22"/>
          </p:nvPr>
        </p:nvSpPr>
        <p:spPr>
          <a:xfrm>
            <a:off x="474300" y="1474190"/>
            <a:ext cx="2763170" cy="2031325"/>
          </a:xfrm>
          <a:solidFill>
            <a:schemeClr val="accent1">
              <a:lumMod val="20000"/>
              <a:lumOff val="80000"/>
            </a:schemeClr>
          </a:solidFill>
          <a:effectLst>
            <a:outerShdw blurRad="50800" dist="38100" dir="2700000" algn="tl" rotWithShape="0">
              <a:prstClr val="black">
                <a:alpha val="40000"/>
              </a:prstClr>
            </a:outerShdw>
          </a:effectLst>
        </p:spPr>
        <p:txBody>
          <a:bodyPr/>
          <a:lstStyle/>
          <a:p>
            <a:pPr marL="285750" indent="-285750">
              <a:buFont typeface="Wingdings" panose="05000000000000000000" pitchFamily="2" charset="2"/>
              <a:buChar char="ü"/>
            </a:pPr>
            <a:r>
              <a:rPr lang="zh-CN" altLang="en-US" sz="1800" dirty="0">
                <a:solidFill>
                  <a:schemeClr val="tx1"/>
                </a:solidFill>
                <a:latin typeface="+mn-lt"/>
                <a:ea typeface="+mn-ea"/>
              </a:rPr>
              <a:t>强化学习与计算机科学、工程、数学、经济学、心理学、神经科学、机器学习、最优控制、运筹学、博弈论、条件反射、奖赏系统等都有内在的联系</a:t>
            </a:r>
            <a:r>
              <a:rPr lang="zh-CN" altLang="en-US" sz="1800" dirty="0">
                <a:solidFill>
                  <a:schemeClr val="tx1">
                    <a:lumMod val="85000"/>
                    <a:lumOff val="15000"/>
                  </a:schemeClr>
                </a:solidFill>
              </a:rPr>
              <a:t>。</a:t>
            </a:r>
            <a:endParaRPr lang="en-US" altLang="zh-CN" sz="1800" dirty="0">
              <a:solidFill>
                <a:schemeClr val="tx1">
                  <a:lumMod val="85000"/>
                  <a:lumOff val="15000"/>
                </a:schemeClr>
              </a:solidFill>
            </a:endParaRP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6</a:t>
            </a:fld>
            <a:endParaRPr kumimoji="1" lang="zh-CN" altLang="en-US" dirty="0"/>
          </a:p>
        </p:txBody>
      </p:sp>
      <p:sp>
        <p:nvSpPr>
          <p:cNvPr id="6" name="文本框 5"/>
          <p:cNvSpPr txBox="1"/>
          <p:nvPr/>
        </p:nvSpPr>
        <p:spPr>
          <a:xfrm>
            <a:off x="8954530" y="1474190"/>
            <a:ext cx="2520778" cy="203132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ü"/>
            </a:pPr>
            <a:r>
              <a:rPr lang="zh-CN" altLang="en-US" dirty="0"/>
              <a:t>强化学习</a:t>
            </a:r>
            <a:r>
              <a:rPr lang="en-US" altLang="zh-CN" dirty="0"/>
              <a:t>/</a:t>
            </a:r>
            <a:r>
              <a:rPr lang="zh-CN" altLang="en-US" dirty="0"/>
              <a:t>人工智能、运筹学、最优控制这些学科都以应用数学、优化、统计为基础，同时为科学工程各方面的应用提供工具。</a:t>
            </a:r>
          </a:p>
        </p:txBody>
      </p:sp>
      <p:sp>
        <p:nvSpPr>
          <p:cNvPr id="7" name="文本框 6"/>
          <p:cNvSpPr txBox="1"/>
          <p:nvPr/>
        </p:nvSpPr>
        <p:spPr>
          <a:xfrm>
            <a:off x="555367" y="4183481"/>
            <a:ext cx="2682103" cy="1200329"/>
          </a:xfrm>
          <a:prstGeom prst="rect">
            <a:avLst/>
          </a:prstGeom>
          <a:solidFill>
            <a:schemeClr val="accent1">
              <a:lumMod val="20000"/>
              <a:lumOff val="80000"/>
            </a:schemeClr>
          </a:solidFill>
          <a:ln w="25400">
            <a:noFill/>
          </a:ln>
          <a:effectLst>
            <a:outerShdw blurRad="50800" dist="38100" dir="2700000" algn="tl" rotWithShape="0">
              <a:prstClr val="black">
                <a:alpha val="40000"/>
              </a:prstClr>
            </a:outerShdw>
          </a:effectLst>
        </p:spPr>
        <p:txBody>
          <a:bodyPr wrap="square" rtlCol="0">
            <a:spAutoFit/>
          </a:bodyPr>
          <a:lstStyle/>
          <a:p>
            <a:pPr marL="285750" indent="-285750">
              <a:spcBef>
                <a:spcPts val="1000"/>
              </a:spcBef>
              <a:buFont typeface="Wingdings" panose="05000000000000000000" pitchFamily="2" charset="2"/>
              <a:buChar char="ü"/>
            </a:pPr>
            <a:r>
              <a:rPr lang="zh-CN" altLang="en-US" dirty="0"/>
              <a:t>心理学、神经科学为强化学习</a:t>
            </a:r>
            <a:r>
              <a:rPr lang="en-US" altLang="zh-CN" dirty="0"/>
              <a:t>/</a:t>
            </a:r>
            <a:r>
              <a:rPr lang="zh-CN" altLang="en-US" dirty="0"/>
              <a:t>人工智能与社会科学、艺术等架设了联系的桥梁。</a:t>
            </a:r>
            <a:endPar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9016254" y="4183481"/>
            <a:ext cx="2459054" cy="120032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spcBef>
                <a:spcPts val="1000"/>
              </a:spcBef>
              <a:buFont typeface="Wingdings" panose="05000000000000000000" pitchFamily="2" charset="2"/>
              <a:buChar char="ü"/>
            </a:pPr>
            <a:r>
              <a:rPr lang="zh-CN" altLang="en-US" dirty="0"/>
              <a:t>强化学习得益于动物学习、神经科学、心理学的奖赏系统、条件反射等。</a:t>
            </a:r>
            <a:endPar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27835" y="2795080"/>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
        <p:nvSpPr>
          <p:cNvPr id="2" name="文本占位符 1"/>
          <p:cNvSpPr>
            <a:spLocks noGrp="1"/>
          </p:cNvSpPr>
          <p:nvPr>
            <p:ph type="body" sz="quarter" idx="10"/>
          </p:nvPr>
        </p:nvSpPr>
        <p:spPr/>
        <p:txBody>
          <a:bodyPr/>
          <a:lstStyle/>
          <a:p>
            <a:r>
              <a:rPr kumimoji="1" lang="zh-CN" altLang="en-US" dirty="0"/>
              <a:t>强化学习的应用实例</a:t>
            </a:r>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7</a:t>
            </a:fld>
            <a:endParaRPr kumimoji="1" lang="zh-CN" altLang="en-US" dirty="0"/>
          </a:p>
        </p:txBody>
      </p:sp>
      <p:grpSp>
        <p:nvGrpSpPr>
          <p:cNvPr id="10" name="组合 9"/>
          <p:cNvGrpSpPr/>
          <p:nvPr/>
        </p:nvGrpSpPr>
        <p:grpSpPr>
          <a:xfrm>
            <a:off x="3831388" y="300276"/>
            <a:ext cx="6630086" cy="7218178"/>
            <a:chOff x="2958756" y="455620"/>
            <a:chExt cx="6630086" cy="7218178"/>
          </a:xfrm>
        </p:grpSpPr>
        <p:graphicFrame>
          <p:nvGraphicFramePr>
            <p:cNvPr id="7" name="图示 6"/>
            <p:cNvGraphicFramePr/>
            <p:nvPr/>
          </p:nvGraphicFramePr>
          <p:xfrm>
            <a:off x="3505372" y="4167281"/>
            <a:ext cx="5536854" cy="3506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nvGraphicFramePr>
          <p:xfrm>
            <a:off x="2958756" y="455620"/>
            <a:ext cx="6630086" cy="29546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nvGraphicFramePr>
          <p:xfrm>
            <a:off x="3824126" y="2933091"/>
            <a:ext cx="4975440" cy="18040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9" name="圆角矩形 8"/>
          <p:cNvSpPr/>
          <p:nvPr/>
        </p:nvSpPr>
        <p:spPr>
          <a:xfrm>
            <a:off x="867034" y="1223967"/>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游戏与博弈</a:t>
            </a:r>
            <a:endParaRPr kumimoji="1"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endParaRPr>
          </a:p>
        </p:txBody>
      </p:sp>
      <p:sp>
        <p:nvSpPr>
          <p:cNvPr id="13" name="圆角矩形 12"/>
          <p:cNvSpPr/>
          <p:nvPr/>
        </p:nvSpPr>
        <p:spPr>
          <a:xfrm>
            <a:off x="867034" y="3161768"/>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工业控制</a:t>
            </a:r>
          </a:p>
        </p:txBody>
      </p:sp>
      <p:sp>
        <p:nvSpPr>
          <p:cNvPr id="14" name="圆角矩形 13"/>
          <p:cNvSpPr/>
          <p:nvPr/>
        </p:nvSpPr>
        <p:spPr>
          <a:xfrm>
            <a:off x="867034" y="5099569"/>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机器控制</a:t>
            </a:r>
          </a:p>
        </p:txBody>
      </p:sp>
      <p:pic>
        <p:nvPicPr>
          <p:cNvPr id="12" name="图形 11"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05788" y="1156004"/>
            <a:ext cx="914400" cy="914400"/>
          </a:xfrm>
          <a:prstGeom prst="rect">
            <a:avLst/>
          </a:prstGeom>
        </p:spPr>
      </p:pic>
      <p:pic>
        <p:nvPicPr>
          <p:cNvPr id="18" name="图形 17"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23742" y="3093805"/>
            <a:ext cx="914400" cy="914400"/>
          </a:xfrm>
          <a:prstGeom prst="rect">
            <a:avLst/>
          </a:prstGeom>
        </p:spPr>
      </p:pic>
      <p:pic>
        <p:nvPicPr>
          <p:cNvPr id="19" name="图形 18"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39294" y="5034012"/>
            <a:ext cx="914400" cy="914400"/>
          </a:xfrm>
          <a:prstGeom prst="rect">
            <a:avLst/>
          </a:prstGeom>
        </p:spPr>
      </p:pic>
      <p:sp>
        <p:nvSpPr>
          <p:cNvPr id="16" name="文本框 15"/>
          <p:cNvSpPr txBox="1"/>
          <p:nvPr/>
        </p:nvSpPr>
        <p:spPr>
          <a:xfrm>
            <a:off x="3727835" y="827903"/>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
        <p:nvSpPr>
          <p:cNvPr id="23" name="文本框 22"/>
          <p:cNvSpPr txBox="1"/>
          <p:nvPr/>
        </p:nvSpPr>
        <p:spPr>
          <a:xfrm>
            <a:off x="3727835" y="4806278"/>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强化学习基础知识框架</a:t>
            </a:r>
          </a:p>
        </p:txBody>
      </p:sp>
      <p:sp>
        <p:nvSpPr>
          <p:cNvPr id="5" name="矩形 4"/>
          <p:cNvSpPr/>
          <p:nvPr/>
        </p:nvSpPr>
        <p:spPr>
          <a:xfrm>
            <a:off x="5452891" y="904873"/>
            <a:ext cx="1327759" cy="613775"/>
          </a:xfrm>
          <a:prstGeom prst="rect">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强化学习</a:t>
            </a:r>
          </a:p>
        </p:txBody>
      </p:sp>
      <p:cxnSp>
        <p:nvCxnSpPr>
          <p:cNvPr id="10" name="直接连接符 9"/>
          <p:cNvCxnSpPr>
            <a:stCxn id="5" idx="2"/>
          </p:cNvCxnSpPr>
          <p:nvPr/>
        </p:nvCxnSpPr>
        <p:spPr>
          <a:xfrm rot="16200000" flipH="1">
            <a:off x="5380239" y="2262800"/>
            <a:ext cx="1495008" cy="67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027006" y="1954943"/>
            <a:ext cx="2204581" cy="588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马尔科夫决策过程</a:t>
            </a:r>
          </a:p>
        </p:txBody>
      </p:sp>
      <p:cxnSp>
        <p:nvCxnSpPr>
          <p:cNvPr id="20" name="直接连接符 19"/>
          <p:cNvCxnSpPr/>
          <p:nvPr/>
        </p:nvCxnSpPr>
        <p:spPr>
          <a:xfrm>
            <a:off x="2890878" y="2987899"/>
            <a:ext cx="6426557" cy="25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肘形连接符 45"/>
          <p:cNvCxnSpPr/>
          <p:nvPr/>
        </p:nvCxnSpPr>
        <p:spPr>
          <a:xfrm rot="5400000">
            <a:off x="8254928" y="3032975"/>
            <a:ext cx="1081826" cy="10431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H="1">
            <a:off x="9310644" y="3019743"/>
            <a:ext cx="1120462" cy="1107583"/>
          </a:xfrm>
          <a:prstGeom prst="bentConnector3">
            <a:avLst>
              <a:gd name="adj1" fmla="val 47764"/>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6200000" flipH="1">
            <a:off x="9891337" y="4579233"/>
            <a:ext cx="1055277" cy="1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7791288" y="4591317"/>
            <a:ext cx="96592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274247" y="5074276"/>
            <a:ext cx="2150772" cy="12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200000" flipH="1">
            <a:off x="8963265" y="5428443"/>
            <a:ext cx="682586" cy="3"/>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239384" y="2562896"/>
            <a:ext cx="1197736" cy="338554"/>
          </a:xfrm>
          <a:prstGeom prst="rect">
            <a:avLst/>
          </a:prstGeom>
          <a:noFill/>
        </p:spPr>
        <p:txBody>
          <a:bodyPr wrap="square" rtlCol="0">
            <a:spAutoFit/>
          </a:bodyPr>
          <a:lstStyle/>
          <a:p>
            <a:r>
              <a:rPr lang="zh-CN" altLang="en-US" sz="1600" dirty="0"/>
              <a:t>求解算法</a:t>
            </a:r>
          </a:p>
        </p:txBody>
      </p:sp>
      <p:cxnSp>
        <p:nvCxnSpPr>
          <p:cNvPr id="87" name="直接连接符 86"/>
          <p:cNvCxnSpPr/>
          <p:nvPr/>
        </p:nvCxnSpPr>
        <p:spPr>
          <a:xfrm rot="5400000">
            <a:off x="1010566" y="4018204"/>
            <a:ext cx="1056069" cy="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877999" y="3490175"/>
            <a:ext cx="17128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a:off x="4307555" y="3747751"/>
            <a:ext cx="54091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3354517" y="3992451"/>
            <a:ext cx="2331076" cy="1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5400000">
            <a:off x="2690465" y="4694350"/>
            <a:ext cx="1365952" cy="13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a:off x="4899982" y="4778060"/>
            <a:ext cx="1596982" cy="2"/>
          </a:xfrm>
          <a:prstGeom prst="line">
            <a:avLst/>
          </a:prstGeom>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91620" y="4391697"/>
            <a:ext cx="1506829" cy="605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动态规划法</a:t>
            </a:r>
          </a:p>
        </p:txBody>
      </p:sp>
      <p:sp>
        <p:nvSpPr>
          <p:cNvPr id="115" name="矩形 114"/>
          <p:cNvSpPr/>
          <p:nvPr/>
        </p:nvSpPr>
        <p:spPr>
          <a:xfrm>
            <a:off x="2710570" y="4391697"/>
            <a:ext cx="1378039" cy="605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蒙特卡洛法</a:t>
            </a:r>
          </a:p>
        </p:txBody>
      </p:sp>
      <p:sp>
        <p:nvSpPr>
          <p:cNvPr id="116" name="矩形 115"/>
          <p:cNvSpPr/>
          <p:nvPr/>
        </p:nvSpPr>
        <p:spPr>
          <a:xfrm>
            <a:off x="4990138" y="4404575"/>
            <a:ext cx="1442432" cy="6181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时序差分法</a:t>
            </a:r>
          </a:p>
        </p:txBody>
      </p:sp>
      <p:sp>
        <p:nvSpPr>
          <p:cNvPr id="117" name="矩形 116"/>
          <p:cNvSpPr/>
          <p:nvPr/>
        </p:nvSpPr>
        <p:spPr>
          <a:xfrm>
            <a:off x="2469400" y="5331853"/>
            <a:ext cx="1836213" cy="579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异策略蒙特卡洛</a:t>
            </a:r>
          </a:p>
        </p:txBody>
      </p:sp>
      <p:sp>
        <p:nvSpPr>
          <p:cNvPr id="118" name="矩形 117"/>
          <p:cNvSpPr/>
          <p:nvPr/>
        </p:nvSpPr>
        <p:spPr>
          <a:xfrm>
            <a:off x="4809832" y="5370490"/>
            <a:ext cx="1803041" cy="5924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异策略时序差分</a:t>
            </a:r>
          </a:p>
        </p:txBody>
      </p:sp>
      <p:cxnSp>
        <p:nvCxnSpPr>
          <p:cNvPr id="131" name="直接连接符 130"/>
          <p:cNvCxnSpPr/>
          <p:nvPr/>
        </p:nvCxnSpPr>
        <p:spPr>
          <a:xfrm rot="16200000" flipH="1">
            <a:off x="2659057" y="3232596"/>
            <a:ext cx="489401"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10800000" flipV="1">
            <a:off x="1525718" y="3490174"/>
            <a:ext cx="1403797" cy="12879"/>
          </a:xfrm>
          <a:prstGeom prst="line">
            <a:avLst/>
          </a:prstGeom>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7565908" y="4018209"/>
            <a:ext cx="1442434" cy="566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策略梯度法</a:t>
            </a:r>
          </a:p>
        </p:txBody>
      </p:sp>
      <p:sp>
        <p:nvSpPr>
          <p:cNvPr id="147" name="矩形 146"/>
          <p:cNvSpPr/>
          <p:nvPr/>
        </p:nvSpPr>
        <p:spPr>
          <a:xfrm>
            <a:off x="9626531" y="4031088"/>
            <a:ext cx="1558343" cy="5280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值函数近似法</a:t>
            </a:r>
          </a:p>
        </p:txBody>
      </p:sp>
      <p:sp>
        <p:nvSpPr>
          <p:cNvPr id="148" name="矩形 147"/>
          <p:cNvSpPr/>
          <p:nvPr/>
        </p:nvSpPr>
        <p:spPr>
          <a:xfrm>
            <a:off x="8531826" y="5370490"/>
            <a:ext cx="1571222" cy="5924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深度强化学习</a:t>
            </a:r>
          </a:p>
        </p:txBody>
      </p:sp>
      <p:sp>
        <p:nvSpPr>
          <p:cNvPr id="150" name="TextBox 149"/>
          <p:cNvSpPr txBox="1"/>
          <p:nvPr/>
        </p:nvSpPr>
        <p:spPr>
          <a:xfrm>
            <a:off x="7153784" y="3000778"/>
            <a:ext cx="1906073" cy="584775"/>
          </a:xfrm>
          <a:prstGeom prst="rect">
            <a:avLst/>
          </a:prstGeom>
          <a:noFill/>
        </p:spPr>
        <p:txBody>
          <a:bodyPr wrap="square" rtlCol="0">
            <a:spAutoFit/>
          </a:bodyPr>
          <a:lstStyle/>
          <a:p>
            <a:r>
              <a:rPr lang="zh-CN" altLang="en-US" sz="1600" dirty="0"/>
              <a:t>         近似法（</a:t>
            </a:r>
            <a:r>
              <a:rPr lang="en-US" altLang="zh-CN" sz="1600" dirty="0"/>
              <a:t>Approximate</a:t>
            </a:r>
            <a:r>
              <a:rPr lang="zh-CN" altLang="en-US" sz="1600" dirty="0"/>
              <a:t>）</a:t>
            </a:r>
          </a:p>
        </p:txBody>
      </p:sp>
      <p:sp>
        <p:nvSpPr>
          <p:cNvPr id="151" name="TextBox 150"/>
          <p:cNvSpPr txBox="1"/>
          <p:nvPr/>
        </p:nvSpPr>
        <p:spPr>
          <a:xfrm>
            <a:off x="3161334" y="2962140"/>
            <a:ext cx="1403798" cy="584775"/>
          </a:xfrm>
          <a:prstGeom prst="rect">
            <a:avLst/>
          </a:prstGeom>
          <a:noFill/>
        </p:spPr>
        <p:txBody>
          <a:bodyPr wrap="square" rtlCol="0">
            <a:spAutoFit/>
          </a:bodyPr>
          <a:lstStyle/>
          <a:p>
            <a:r>
              <a:rPr lang="zh-CN" altLang="en-US" sz="1600" dirty="0"/>
              <a:t>表格求解法</a:t>
            </a:r>
            <a:endParaRPr lang="en-US" altLang="zh-CN" sz="1600" dirty="0"/>
          </a:p>
          <a:p>
            <a:r>
              <a:rPr lang="zh-CN" altLang="en-US" sz="1600" dirty="0"/>
              <a:t>（</a:t>
            </a:r>
            <a:r>
              <a:rPr lang="en-US" altLang="zh-CN" sz="1600" dirty="0"/>
              <a:t>Tabular</a:t>
            </a:r>
            <a:r>
              <a:rPr lang="zh-CN" altLang="en-US" sz="1600" dirty="0"/>
              <a:t>）</a:t>
            </a:r>
          </a:p>
        </p:txBody>
      </p:sp>
      <p:sp>
        <p:nvSpPr>
          <p:cNvPr id="152" name="TextBox 151"/>
          <p:cNvSpPr txBox="1"/>
          <p:nvPr/>
        </p:nvSpPr>
        <p:spPr>
          <a:xfrm>
            <a:off x="1371173" y="3477294"/>
            <a:ext cx="1609857" cy="584775"/>
          </a:xfrm>
          <a:prstGeom prst="rect">
            <a:avLst/>
          </a:prstGeom>
          <a:noFill/>
        </p:spPr>
        <p:txBody>
          <a:bodyPr wrap="square" rtlCol="0">
            <a:spAutoFit/>
          </a:bodyPr>
          <a:lstStyle/>
          <a:p>
            <a:r>
              <a:rPr lang="zh-CN" altLang="en-US" sz="1600" dirty="0"/>
              <a:t>         有模型</a:t>
            </a:r>
            <a:endParaRPr lang="en-US" altLang="zh-CN" sz="1600" dirty="0"/>
          </a:p>
          <a:p>
            <a:r>
              <a:rPr lang="zh-CN" altLang="en-US" sz="1600" dirty="0"/>
              <a:t>（</a:t>
            </a:r>
            <a:r>
              <a:rPr lang="en-US" altLang="zh-CN" sz="1600" dirty="0"/>
              <a:t>Model-based</a:t>
            </a:r>
            <a:r>
              <a:rPr lang="zh-CN" altLang="en-US" sz="1600" dirty="0"/>
              <a:t>）</a:t>
            </a:r>
          </a:p>
        </p:txBody>
      </p:sp>
      <p:sp>
        <p:nvSpPr>
          <p:cNvPr id="153" name="TextBox 152"/>
          <p:cNvSpPr txBox="1"/>
          <p:nvPr/>
        </p:nvSpPr>
        <p:spPr>
          <a:xfrm>
            <a:off x="4449230" y="3451537"/>
            <a:ext cx="1481072" cy="584775"/>
          </a:xfrm>
          <a:prstGeom prst="rect">
            <a:avLst/>
          </a:prstGeom>
          <a:noFill/>
        </p:spPr>
        <p:txBody>
          <a:bodyPr wrap="square" rtlCol="0">
            <a:spAutoFit/>
          </a:bodyPr>
          <a:lstStyle/>
          <a:p>
            <a:r>
              <a:rPr lang="zh-CN" altLang="en-US" sz="1600" dirty="0"/>
              <a:t>      无模型</a:t>
            </a:r>
            <a:endParaRPr lang="en-US" altLang="zh-CN" sz="1600" dirty="0"/>
          </a:p>
          <a:p>
            <a:r>
              <a:rPr lang="zh-CN" altLang="en-US" sz="1600" dirty="0"/>
              <a:t>（</a:t>
            </a:r>
            <a:r>
              <a:rPr lang="en-US" altLang="zh-CN" sz="1600" dirty="0"/>
              <a:t>Model-free</a:t>
            </a:r>
            <a:r>
              <a:rPr lang="zh-CN" altLang="en-US" sz="1600" dirty="0"/>
              <a:t>）</a:t>
            </a:r>
          </a:p>
        </p:txBody>
      </p:sp>
      <p:sp>
        <p:nvSpPr>
          <p:cNvPr id="154" name="TextBox 153"/>
          <p:cNvSpPr txBox="1"/>
          <p:nvPr/>
        </p:nvSpPr>
        <p:spPr>
          <a:xfrm>
            <a:off x="9330316" y="3013656"/>
            <a:ext cx="1493948" cy="584775"/>
          </a:xfrm>
          <a:prstGeom prst="rect">
            <a:avLst/>
          </a:prstGeom>
          <a:noFill/>
        </p:spPr>
        <p:txBody>
          <a:bodyPr wrap="square" rtlCol="0">
            <a:spAutoFit/>
          </a:bodyPr>
          <a:lstStyle/>
          <a:p>
            <a:r>
              <a:rPr lang="zh-CN" altLang="en-US" sz="1600" dirty="0"/>
              <a:t>      无模型</a:t>
            </a:r>
            <a:endParaRPr lang="en-US" altLang="zh-CN" sz="1600" dirty="0"/>
          </a:p>
          <a:p>
            <a:r>
              <a:rPr lang="zh-CN" altLang="en-US" sz="1600" dirty="0"/>
              <a:t>（</a:t>
            </a:r>
            <a:r>
              <a:rPr lang="en-US" altLang="zh-CN" sz="1600" dirty="0"/>
              <a:t>Model-free</a:t>
            </a:r>
            <a:r>
              <a:rPr lang="zh-CN" altLang="en-US" sz="16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强化学习基础概念</a:t>
            </a:r>
          </a:p>
        </p:txBody>
      </p:sp>
      <p:grpSp>
        <p:nvGrpSpPr>
          <p:cNvPr id="14" name="组合 13"/>
          <p:cNvGrpSpPr/>
          <p:nvPr/>
        </p:nvGrpSpPr>
        <p:grpSpPr>
          <a:xfrm>
            <a:off x="4493895" y="960755"/>
            <a:ext cx="3635375" cy="2481580"/>
            <a:chOff x="5602" y="5372"/>
            <a:chExt cx="5725" cy="3908"/>
          </a:xfrm>
        </p:grpSpPr>
        <p:pic>
          <p:nvPicPr>
            <p:cNvPr id="9" name="图片 8"/>
            <p:cNvPicPr>
              <a:picLocks noChangeAspect="1"/>
            </p:cNvPicPr>
            <p:nvPr/>
          </p:nvPicPr>
          <p:blipFill>
            <a:blip r:embed="rId2"/>
            <a:stretch>
              <a:fillRect/>
            </a:stretch>
          </p:blipFill>
          <p:spPr>
            <a:xfrm>
              <a:off x="5821" y="5372"/>
              <a:ext cx="5369" cy="3909"/>
            </a:xfrm>
            <a:prstGeom prst="rect">
              <a:avLst/>
            </a:prstGeom>
          </p:spPr>
        </p:pic>
        <mc:AlternateContent xmlns:mc="http://schemas.openxmlformats.org/markup-compatibility/2006" xmlns:a14="http://schemas.microsoft.com/office/drawing/2010/main">
          <mc:Choice Requires="a14">
            <p:sp>
              <p:nvSpPr>
                <p:cNvPr id="11" name="圆角矩形 10"/>
                <p:cNvSpPr/>
                <p:nvPr/>
              </p:nvSpPr>
              <p:spPr>
                <a:xfrm>
                  <a:off x="10685" y="7035"/>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𝐴</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sub>
                        </m:sSub>
                      </m:oMath>
                    </m:oMathPara>
                  </a14:m>
                  <a:endParaRPr lang="zh-CN" altLang="en-US" sz="1600">
                    <a:solidFill>
                      <a:schemeClr val="tx1">
                        <a:lumMod val="85000"/>
                        <a:lumOff val="15000"/>
                      </a:schemeClr>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10685" y="7035"/>
                  <a:ext cx="643" cy="599"/>
                </a:xfrm>
                <a:prstGeom prst="roundRect">
                  <a:avLst/>
                </a:prstGeom>
                <a:blipFill rotWithShape="1">
                  <a:blip r:embed="rId3"/>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a:xfrm>
                  <a:off x="8468" y="7027"/>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𝑅</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+1</m:t>
                            </m:r>
                          </m:sub>
                        </m:sSub>
                      </m:oMath>
                    </m:oMathPara>
                  </a14:m>
                  <a:endParaRPr lang="zh-CN" altLang="en-US" sz="1600">
                    <a:solidFill>
                      <a:schemeClr val="tx1">
                        <a:lumMod val="85000"/>
                        <a:lumOff val="15000"/>
                      </a:schemeClr>
                    </a:solidFill>
                  </a:endParaRPr>
                </a:p>
              </p:txBody>
            </p:sp>
          </mc:Choice>
          <mc:Fallback xmlns="">
            <p:sp>
              <p:nvSpPr>
                <p:cNvPr id="12" name="圆角矩形 11"/>
                <p:cNvSpPr>
                  <a:spLocks noRot="1" noChangeAspect="1" noMove="1" noResize="1" noEditPoints="1" noAdjustHandles="1" noChangeArrowheads="1" noChangeShapeType="1" noTextEdit="1"/>
                </p:cNvSpPr>
                <p:nvPr/>
              </p:nvSpPr>
              <p:spPr>
                <a:xfrm>
                  <a:off x="8468" y="7027"/>
                  <a:ext cx="643" cy="599"/>
                </a:xfrm>
                <a:prstGeom prst="roundRect">
                  <a:avLst/>
                </a:prstGeom>
                <a:blipFill rotWithShape="1">
                  <a:blip r:embed="rId4"/>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a:xfrm>
                  <a:off x="5602" y="7027"/>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𝑆</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sub>
                        </m:sSub>
                      </m:oMath>
                    </m:oMathPara>
                  </a14:m>
                  <a:endParaRPr lang="zh-CN" altLang="en-US" sz="1600">
                    <a:solidFill>
                      <a:schemeClr val="tx1">
                        <a:lumMod val="85000"/>
                        <a:lumOff val="15000"/>
                      </a:schemeClr>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5602" y="7027"/>
                  <a:ext cx="643" cy="599"/>
                </a:xfrm>
                <a:prstGeom prst="roundRect">
                  <a:avLst/>
                </a:prstGeom>
                <a:blipFill rotWithShape="1">
                  <a:blip r:embed="rId5"/>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5" name="组合 14"/>
          <p:cNvGrpSpPr/>
          <p:nvPr/>
        </p:nvGrpSpPr>
        <p:grpSpPr>
          <a:xfrm>
            <a:off x="8756015" y="3927475"/>
            <a:ext cx="2767330" cy="2070100"/>
            <a:chOff x="12733" y="5057"/>
            <a:chExt cx="4358" cy="3260"/>
          </a:xfrm>
        </p:grpSpPr>
        <p:grpSp>
          <p:nvGrpSpPr>
            <p:cNvPr id="7" name="组合 6"/>
            <p:cNvGrpSpPr/>
            <p:nvPr/>
          </p:nvGrpSpPr>
          <p:grpSpPr>
            <a:xfrm>
              <a:off x="12733" y="5057"/>
              <a:ext cx="4358" cy="3260"/>
              <a:chOff x="12733" y="1336"/>
              <a:chExt cx="4358" cy="3260"/>
            </a:xfrm>
          </p:grpSpPr>
          <p:pic>
            <p:nvPicPr>
              <p:cNvPr id="10" name="图片 9"/>
              <p:cNvPicPr>
                <a:picLocks noChangeAspect="1"/>
              </p:cNvPicPr>
              <p:nvPr/>
            </p:nvPicPr>
            <p:blipFill>
              <a:blip r:embed="rId6"/>
              <a:srcRect l="50112" r="5589" b="13067"/>
              <a:stretch>
                <a:fillRect/>
              </a:stretch>
            </p:blipFill>
            <p:spPr>
              <a:xfrm>
                <a:off x="12733" y="1336"/>
                <a:ext cx="4359" cy="3260"/>
              </a:xfrm>
              <a:prstGeom prst="rect">
                <a:avLst/>
              </a:prstGeom>
            </p:spPr>
          </p:pic>
          <p:sp>
            <p:nvSpPr>
              <p:cNvPr id="8" name="矩形 7"/>
              <p:cNvSpPr/>
              <p:nvPr/>
            </p:nvSpPr>
            <p:spPr>
              <a:xfrm>
                <a:off x="15905" y="261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rgbClr val="FF0000"/>
                    </a:solidFill>
                  </a:rPr>
                  <a:t>行动</a:t>
                </a:r>
                <a:r>
                  <a:rPr lang="zh-CN" altLang="en-US" sz="1200">
                    <a:solidFill>
                      <a:srgbClr val="FF0000"/>
                    </a:solidFill>
                  </a:rPr>
                  <a:t>（站立）</a:t>
                </a:r>
              </a:p>
            </p:txBody>
          </p:sp>
        </p:grpSp>
        <p:sp>
          <p:nvSpPr>
            <p:cNvPr id="16" name="矩形 15"/>
            <p:cNvSpPr/>
            <p:nvPr/>
          </p:nvSpPr>
          <p:spPr>
            <a:xfrm>
              <a:off x="14866" y="6334"/>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rgbClr val="FF0000"/>
                  </a:solidFill>
                </a:rPr>
                <a:t>奖励</a:t>
              </a:r>
              <a:r>
                <a:rPr lang="zh-CN" altLang="en-US" sz="1200">
                  <a:solidFill>
                    <a:srgbClr val="FF0000"/>
                  </a:solidFill>
                </a:rPr>
                <a:t>（无）</a:t>
              </a:r>
            </a:p>
          </p:txBody>
        </p:sp>
      </p:grpSp>
      <p:grpSp>
        <p:nvGrpSpPr>
          <p:cNvPr id="17" name="组合 16"/>
          <p:cNvGrpSpPr/>
          <p:nvPr/>
        </p:nvGrpSpPr>
        <p:grpSpPr>
          <a:xfrm>
            <a:off x="8756015" y="1564640"/>
            <a:ext cx="2767330" cy="2070100"/>
            <a:chOff x="12733" y="1336"/>
            <a:chExt cx="4358" cy="3260"/>
          </a:xfrm>
        </p:grpSpPr>
        <p:grpSp>
          <p:nvGrpSpPr>
            <p:cNvPr id="18" name="组合 17"/>
            <p:cNvGrpSpPr/>
            <p:nvPr/>
          </p:nvGrpSpPr>
          <p:grpSpPr>
            <a:xfrm>
              <a:off x="12733" y="1336"/>
              <a:ext cx="4359" cy="3260"/>
              <a:chOff x="12733" y="1336"/>
              <a:chExt cx="4359" cy="3260"/>
            </a:xfrm>
          </p:grpSpPr>
          <p:pic>
            <p:nvPicPr>
              <p:cNvPr id="19" name="图片 18"/>
              <p:cNvPicPr>
                <a:picLocks noChangeAspect="1"/>
              </p:cNvPicPr>
              <p:nvPr/>
            </p:nvPicPr>
            <p:blipFill>
              <a:blip r:embed="rId6"/>
              <a:srcRect l="50112" r="5589" b="13067"/>
              <a:stretch>
                <a:fillRect/>
              </a:stretch>
            </p:blipFill>
            <p:spPr>
              <a:xfrm>
                <a:off x="12733" y="1336"/>
                <a:ext cx="4359" cy="3260"/>
              </a:xfrm>
              <a:prstGeom prst="rect">
                <a:avLst/>
              </a:prstGeom>
            </p:spPr>
          </p:pic>
          <p:sp>
            <p:nvSpPr>
              <p:cNvPr id="20" name="矩形 19"/>
              <p:cNvSpPr/>
              <p:nvPr/>
            </p:nvSpPr>
            <p:spPr>
              <a:xfrm>
                <a:off x="15905" y="258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accent1"/>
                    </a:solidFill>
                  </a:rPr>
                  <a:t>行动</a:t>
                </a:r>
                <a:r>
                  <a:rPr lang="zh-CN" altLang="en-US" sz="1200">
                    <a:solidFill>
                      <a:schemeClr val="accent1"/>
                    </a:solidFill>
                  </a:rPr>
                  <a:t>（坐下）</a:t>
                </a:r>
              </a:p>
            </p:txBody>
          </p:sp>
        </p:grpSp>
        <p:sp>
          <p:nvSpPr>
            <p:cNvPr id="21" name="矩形 20"/>
            <p:cNvSpPr/>
            <p:nvPr/>
          </p:nvSpPr>
          <p:spPr>
            <a:xfrm>
              <a:off x="14866" y="258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accent1"/>
                  </a:solidFill>
                </a:rPr>
                <a:t>奖励</a:t>
              </a:r>
              <a:r>
                <a:rPr lang="zh-CN" altLang="en-US" sz="1200">
                  <a:solidFill>
                    <a:schemeClr val="accent1"/>
                  </a:solidFill>
                </a:rPr>
                <a:t>（狗粮）</a:t>
              </a:r>
            </a:p>
          </p:txBody>
        </p:sp>
      </p:grpSp>
      <p:sp>
        <p:nvSpPr>
          <p:cNvPr id="22" name="矩形 21"/>
          <p:cNvSpPr/>
          <p:nvPr/>
        </p:nvSpPr>
        <p:spPr>
          <a:xfrm>
            <a:off x="8615045" y="1437005"/>
            <a:ext cx="970915" cy="243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accent1">
                    <a:lumMod val="75000"/>
                  </a:schemeClr>
                </a:solidFill>
              </a:rPr>
              <a:t>指令：坐下</a:t>
            </a:r>
          </a:p>
        </p:txBody>
      </p:sp>
      <p:sp>
        <p:nvSpPr>
          <p:cNvPr id="23" name="文本框 22"/>
          <p:cNvSpPr txBox="1"/>
          <p:nvPr/>
        </p:nvSpPr>
        <p:spPr>
          <a:xfrm>
            <a:off x="388620" y="1048385"/>
            <a:ext cx="5186680" cy="2444750"/>
          </a:xfrm>
          <a:prstGeom prst="rect">
            <a:avLst/>
          </a:prstGeom>
          <a:noFill/>
        </p:spPr>
        <p:txBody>
          <a:bodyPr wrap="square" rtlCol="0" anchor="t">
            <a:spAutoFit/>
          </a:bodyPr>
          <a:lstStyle/>
          <a:p>
            <a:r>
              <a:rPr kumimoji="1" lang="en-US" altLang="zh-CN" b="1" dirty="0">
                <a:latin typeface="微软雅黑" charset="-122"/>
                <a:ea typeface="微软雅黑" charset="-122"/>
                <a:cs typeface="微软雅黑" charset="-122"/>
                <a:sym typeface="+mn-ea"/>
              </a:rPr>
              <a:t>    </a:t>
            </a:r>
            <a:r>
              <a:rPr kumimoji="1" lang="zh-CN" altLang="en-US" b="1" dirty="0">
                <a:latin typeface="微软雅黑" charset="-122"/>
                <a:ea typeface="微软雅黑" charset="-122"/>
                <a:cs typeface="微软雅黑" charset="-122"/>
                <a:sym typeface="+mn-ea"/>
              </a:rPr>
              <a:t>强化学习</a:t>
            </a:r>
            <a:r>
              <a:rPr kumimoji="1" lang="en-US" altLang="zh-CN" b="1" dirty="0">
                <a:latin typeface="微软雅黑" charset="-122"/>
                <a:ea typeface="微软雅黑" charset="-122"/>
                <a:cs typeface="微软雅黑" charset="-122"/>
                <a:sym typeface="+mn-ea"/>
              </a:rPr>
              <a:t>5</a:t>
            </a:r>
            <a:r>
              <a:rPr kumimoji="1" lang="zh-CN" altLang="en-US" b="1" dirty="0">
                <a:latin typeface="微软雅黑" charset="-122"/>
                <a:ea typeface="微软雅黑" charset="-122"/>
                <a:cs typeface="微软雅黑" charset="-122"/>
                <a:sym typeface="+mn-ea"/>
              </a:rPr>
              <a:t>大构成要素</a:t>
            </a:r>
            <a:endParaRPr kumimoji="1" lang="zh-CN" altLang="en-US" b="1" dirty="0">
              <a:latin typeface="微软雅黑" charset="-122"/>
              <a:ea typeface="微软雅黑" charset="-122"/>
              <a:cs typeface="微软雅黑" charset="-122"/>
            </a:endParaRPr>
          </a:p>
          <a:p>
            <a:pPr lvl="1"/>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系统环境</a:t>
            </a:r>
            <a:r>
              <a:rPr kumimoji="1" lang="zh-CN" altLang="en-US" dirty="0">
                <a:latin typeface="微软雅黑" charset="-122"/>
                <a:ea typeface="微软雅黑" charset="-122"/>
                <a:cs typeface="微软雅黑" charset="-122"/>
                <a:sym typeface="+mn-ea"/>
              </a:rPr>
              <a:t>（System Environment）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参与者</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Agent</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观察</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Observation</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行动</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Action</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奖励</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Reward</a:t>
            </a:r>
            <a:r>
              <a:rPr kumimoji="1" lang="zh-CN" altLang="en-US" dirty="0">
                <a:latin typeface="微软雅黑" charset="-122"/>
                <a:ea typeface="微软雅黑" charset="-122"/>
                <a:cs typeface="微软雅黑" charset="-122"/>
                <a:sym typeface="+mn-ea"/>
              </a:rPr>
              <a:t>）</a:t>
            </a:r>
          </a:p>
          <a:p>
            <a:pPr lvl="1"/>
            <a:endParaRPr lang="zh-CN" altLang="en-US">
              <a:latin typeface="微软雅黑" charset="-122"/>
              <a:ea typeface="微软雅黑" charset="-122"/>
              <a:cs typeface="微软雅黑" charset="-122"/>
            </a:endParaRPr>
          </a:p>
        </p:txBody>
      </p:sp>
      <mc:AlternateContent xmlns:mc="http://schemas.openxmlformats.org/markup-compatibility/2006" xmlns:a14="http://schemas.microsoft.com/office/drawing/2010/main">
        <mc:Choice Requires="a14">
          <p:sp>
            <p:nvSpPr>
              <p:cNvPr id="24" name="文本框 23"/>
              <p:cNvSpPr txBox="1"/>
              <p:nvPr/>
            </p:nvSpPr>
            <p:spPr>
              <a:xfrm>
                <a:off x="388620" y="3602990"/>
                <a:ext cx="8046720" cy="2609215"/>
              </a:xfrm>
              <a:prstGeom prst="rect">
                <a:avLst/>
              </a:prstGeom>
              <a:noFill/>
            </p:spPr>
            <p:txBody>
              <a:bodyPr wrap="square" rtlCol="0" anchor="t">
                <a:spAutoFit/>
              </a:bodyPr>
              <a:lstStyle/>
              <a:p>
                <a:pPr marL="457200" lvl="1" indent="0" fontAlgn="auto">
                  <a:lnSpc>
                    <a:spcPct val="130000"/>
                  </a:lnSpc>
                  <a:buNone/>
                </a:pPr>
                <a:r>
                  <a:rPr lang="zh-CN" altLang="en-US" b="1">
                    <a:latin typeface="微软雅黑" charset="-122"/>
                    <a:ea typeface="微软雅黑" charset="-122"/>
                    <a:cs typeface="微软雅黑" charset="-122"/>
                    <a:sym typeface="+mn-ea"/>
                  </a:rPr>
                  <a:t>参与者</a:t>
                </a:r>
                <a:r>
                  <a:rPr lang="en-US" altLang="zh-CN" b="1">
                    <a:latin typeface="微软雅黑" charset="-122"/>
                    <a:ea typeface="微软雅黑" charset="-122"/>
                    <a:cs typeface="微软雅黑" charset="-122"/>
                    <a:sym typeface="+mn-ea"/>
                  </a:rPr>
                  <a:t>3</a:t>
                </a:r>
                <a:r>
                  <a:rPr lang="zh-CN" altLang="en-US" b="1">
                    <a:latin typeface="微软雅黑" charset="-122"/>
                    <a:ea typeface="微软雅黑" charset="-122"/>
                    <a:cs typeface="微软雅黑" charset="-122"/>
                    <a:sym typeface="+mn-ea"/>
                  </a:rPr>
                  <a:t>大构成要素</a:t>
                </a:r>
                <a:endParaRPr lang="en-US" altLang="zh-CN" i="1">
                  <a:latin typeface="Cambria Math" panose="02040503050406030204" pitchFamily="18" charset="0"/>
                  <a:ea typeface="MS Mincho" charset="0"/>
                  <a:cs typeface="Cambria Math" panose="02040503050406030204" pitchFamily="18" charset="0"/>
                </a:endParaRPr>
              </a:p>
              <a:p>
                <a:pPr lvl="1">
                  <a:lnSpc>
                    <a:spcPct val="130000"/>
                  </a:lnSpc>
                </a:pPr>
                <a:r>
                  <a:rPr kumimoji="1" lang="en-US" altLang="zh-CN" dirty="0">
                    <a:sym typeface="+mn-ea"/>
                  </a:rPr>
                  <a:t>    </a:t>
                </a:r>
                <a:r>
                  <a:rPr kumimoji="1" lang="zh-CN" altLang="en-US" dirty="0">
                    <a:solidFill>
                      <a:srgbClr val="215FC3"/>
                    </a:solidFill>
                    <a:sym typeface="+mn-ea"/>
                  </a:rPr>
                  <a:t>策略</a:t>
                </a:r>
                <a14:m>
                  <m:oMath xmlns:m="http://schemas.openxmlformats.org/officeDocument/2006/math">
                    <m:r>
                      <a:rPr kumimoji="1" lang="en-US" altLang="zh-CN" i="1" dirty="0">
                        <a:latin typeface="Cambria Math" panose="02040503050406030204" pitchFamily="18" charset="0"/>
                        <a:ea typeface="MS Mincho" charset="0"/>
                        <a:cs typeface="Cambria Math" panose="02040503050406030204" pitchFamily="18" charset="0"/>
                      </a:rPr>
                      <m:t> </m:t>
                    </m:r>
                    <m:r>
                      <a:rPr kumimoji="1" lang="en-US" altLang="zh-CN" i="1" dirty="0">
                        <a:latin typeface="Cambria Math" panose="02040503050406030204" pitchFamily="18" charset="0"/>
                        <a:ea typeface="MS Mincho" charset="0"/>
                        <a:cs typeface="Cambria Math" panose="02040503050406030204" pitchFamily="18" charset="0"/>
                      </a:rPr>
                      <m:t>𝜋</m:t>
                    </m:r>
                  </m:oMath>
                </a14:m>
                <a:r>
                  <a:rPr kumimoji="1" lang="zh-CN" altLang="en-US" dirty="0">
                    <a:sym typeface="+mn-ea"/>
                  </a:rPr>
                  <a:t>（</a:t>
                </a:r>
                <a:r>
                  <a:rPr kumimoji="1" lang="en-US" altLang="zh-CN" dirty="0">
                    <a:sym typeface="+mn-ea"/>
                  </a:rPr>
                  <a:t>Policy</a:t>
                </a:r>
                <a:r>
                  <a:rPr kumimoji="1" lang="zh-CN" altLang="en-US" dirty="0">
                    <a:sym typeface="+mn-ea"/>
                  </a:rPr>
                  <a:t>）：参与者在观察环境后产生的行动方案；</a:t>
                </a:r>
                <a:endParaRPr kumimoji="1" lang="zh-CN" altLang="en-US" dirty="0"/>
              </a:p>
              <a:p>
                <a:pPr lvl="1">
                  <a:lnSpc>
                    <a:spcPct val="130000"/>
                  </a:lnSpc>
                </a:pPr>
                <a:r>
                  <a:rPr kumimoji="1" lang="en-US" altLang="zh-CN" dirty="0">
                    <a:sym typeface="+mn-ea"/>
                  </a:rPr>
                  <a:t>    </a:t>
                </a:r>
                <a:r>
                  <a:rPr kumimoji="1" lang="zh-CN" altLang="en-US" dirty="0">
                    <a:solidFill>
                      <a:srgbClr val="215FC3"/>
                    </a:solidFill>
                    <a:sym typeface="+mn-ea"/>
                  </a:rPr>
                  <a:t>值函数</a:t>
                </a:r>
                <a:r>
                  <a:rPr kumimoji="1" lang="zh-CN" altLang="en-US" dirty="0">
                    <a:latin typeface="微软雅黑" charset="-122"/>
                    <a:ea typeface="微软雅黑" charset="-122"/>
                    <a:cs typeface="微软雅黑" charset="-122"/>
                    <a:sym typeface="+mn-ea"/>
                  </a:rPr>
                  <a:t>（</a:t>
                </a:r>
                <a:r>
                  <a:rPr kumimoji="1" lang="en-US" altLang="zh-CN" dirty="0">
                    <a:sym typeface="+mn-ea"/>
                  </a:rPr>
                  <a:t>Value Function</a:t>
                </a:r>
                <a:r>
                  <a:rPr kumimoji="1" lang="zh-CN" altLang="en-US" dirty="0">
                    <a:sym typeface="+mn-ea"/>
                  </a:rPr>
                  <a:t>）：针对状态或行动的评价函数；</a:t>
                </a:r>
              </a:p>
              <a:p>
                <a:pPr marL="1200150" lvl="2"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状态值函数</a:t>
                </a:r>
                <a14:m>
                  <m:oMath xmlns:m="http://schemas.openxmlformats.org/officeDocument/2006/math">
                    <m:sSub>
                      <m:sSubPr>
                        <m:ctrlPr>
                          <a:rPr kumimoji="1" lang="en-US" altLang="zh-CN" i="1" dirty="0">
                            <a:latin typeface="Cambria Math" panose="02040503050406030204" pitchFamily="18" charset="0"/>
                            <a:ea typeface="微软雅黑" charset="-122"/>
                            <a:cs typeface="Cambria Math" panose="02040503050406030204" pitchFamily="18" charset="0"/>
                          </a:rPr>
                        </m:ctrlPr>
                      </m:sSubPr>
                      <m:e>
                        <m:r>
                          <a:rPr kumimoji="1" lang="en-US" altLang="zh-CN" i="1" dirty="0">
                            <a:latin typeface="Cambria Math" panose="02040503050406030204" pitchFamily="18" charset="0"/>
                            <a:ea typeface="微软雅黑" charset="-122"/>
                            <a:cs typeface="Cambria Math" panose="02040503050406030204" pitchFamily="18" charset="0"/>
                          </a:rPr>
                          <m:t>𝑣</m:t>
                        </m:r>
                      </m:e>
                      <m:sub>
                        <m:r>
                          <a:rPr kumimoji="1" lang="en-US" altLang="zh-CN" i="1" dirty="0">
                            <a:latin typeface="Cambria Math" panose="02040503050406030204" pitchFamily="18" charset="0"/>
                            <a:ea typeface="MS Mincho" charset="0"/>
                            <a:cs typeface="Cambria Math" panose="02040503050406030204" pitchFamily="18" charset="0"/>
                          </a:rPr>
                          <m:t>𝜋</m:t>
                        </m:r>
                      </m:sub>
                    </m:sSub>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𝑠</m:t>
                    </m:r>
                    <m:r>
                      <a:rPr kumimoji="1" lang="en-US" altLang="zh-CN" i="1" dirty="0">
                        <a:latin typeface="Cambria Math" panose="02040503050406030204" pitchFamily="18" charset="0"/>
                        <a:ea typeface="MS Mincho" charset="0"/>
                        <a:cs typeface="Cambria Math" panose="02040503050406030204" pitchFamily="18" charset="0"/>
                      </a:rPr>
                      <m:t>)</m:t>
                    </m:r>
                  </m:oMath>
                </a14:m>
                <a:endParaRPr lang="zh-CN" altLang="en-US">
                  <a:latin typeface="微软雅黑" charset="-122"/>
                  <a:ea typeface="微软雅黑" charset="-122"/>
                  <a:cs typeface="微软雅黑" charset="-122"/>
                </a:endParaRPr>
              </a:p>
              <a:p>
                <a:pPr marL="1200150" lvl="2"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行动</a:t>
                </a:r>
                <a:r>
                  <a:rPr lang="en-US" altLang="zh-CN">
                    <a:latin typeface="微软雅黑" charset="-122"/>
                    <a:ea typeface="微软雅黑" charset="-122"/>
                    <a:cs typeface="微软雅黑" charset="-122"/>
                    <a:sym typeface="+mn-ea"/>
                  </a:rPr>
                  <a:t>-</a:t>
                </a:r>
                <a:r>
                  <a:rPr lang="zh-CN" altLang="en-US">
                    <a:latin typeface="微软雅黑" charset="-122"/>
                    <a:ea typeface="微软雅黑" charset="-122"/>
                    <a:cs typeface="微软雅黑" charset="-122"/>
                    <a:sym typeface="+mn-ea"/>
                  </a:rPr>
                  <a:t>状态值函数</a:t>
                </a:r>
                <a14:m>
                  <m:oMath xmlns:m="http://schemas.openxmlformats.org/officeDocument/2006/math">
                    <m:sSub>
                      <m:sSubPr>
                        <m:ctrlPr>
                          <a:rPr kumimoji="1" lang="en-US" altLang="zh-CN" i="1" dirty="0">
                            <a:latin typeface="Cambria Math" panose="02040503050406030204" pitchFamily="18" charset="0"/>
                            <a:ea typeface="微软雅黑" charset="-122"/>
                            <a:cs typeface="Cambria Math" panose="02040503050406030204" pitchFamily="18" charset="0"/>
                          </a:rPr>
                        </m:ctrlPr>
                      </m:sSubPr>
                      <m:e>
                        <m:r>
                          <a:rPr kumimoji="1" lang="en-US" altLang="zh-CN" i="1" dirty="0">
                            <a:latin typeface="Cambria Math" panose="02040503050406030204" pitchFamily="18" charset="0"/>
                            <a:ea typeface="微软雅黑" charset="-122"/>
                            <a:cs typeface="Cambria Math" panose="02040503050406030204" pitchFamily="18" charset="0"/>
                          </a:rPr>
                          <m:t>𝑞</m:t>
                        </m:r>
                      </m:e>
                      <m:sub>
                        <m:r>
                          <a:rPr kumimoji="1" lang="en-US" altLang="zh-CN" i="1" dirty="0">
                            <a:latin typeface="Cambria Math" panose="02040503050406030204" pitchFamily="18" charset="0"/>
                            <a:ea typeface="MS Mincho" charset="0"/>
                            <a:cs typeface="Cambria Math" panose="02040503050406030204" pitchFamily="18" charset="0"/>
                          </a:rPr>
                          <m:t>𝜋</m:t>
                        </m:r>
                      </m:sub>
                    </m:sSub>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𝑠</m:t>
                    </m:r>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𝑎</m:t>
                    </m:r>
                    <m:r>
                      <a:rPr kumimoji="1" lang="en-US" altLang="zh-CN" i="1" dirty="0">
                        <a:latin typeface="Cambria Math" panose="02040503050406030204" pitchFamily="18" charset="0"/>
                        <a:ea typeface="MS Mincho" charset="0"/>
                        <a:cs typeface="Cambria Math" panose="02040503050406030204" pitchFamily="18" charset="0"/>
                      </a:rPr>
                      <m:t>)</m:t>
                    </m:r>
                  </m:oMath>
                </a14:m>
                <a:endParaRPr kumimoji="1" lang="zh-CN" altLang="en-US" dirty="0"/>
              </a:p>
              <a:p>
                <a:pPr lvl="1">
                  <a:lnSpc>
                    <a:spcPct val="130000"/>
                  </a:lnSpc>
                </a:pPr>
                <a:r>
                  <a:rPr kumimoji="1" lang="en-US" altLang="zh-CN" dirty="0">
                    <a:latin typeface="微软雅黑" charset="-122"/>
                    <a:ea typeface="微软雅黑" charset="-122"/>
                    <a:cs typeface="微软雅黑" charset="-122"/>
                    <a:sym typeface="+mn-ea"/>
                  </a:rPr>
                  <a:t>   </a:t>
                </a:r>
                <a:r>
                  <a:rPr kumimoji="1" lang="en-US" altLang="zh-CN" dirty="0">
                    <a:solidFill>
                      <a:srgbClr val="215FC3"/>
                    </a:solidFill>
                    <a:latin typeface="微软雅黑" charset="-122"/>
                    <a:ea typeface="微软雅黑" charset="-122"/>
                    <a:cs typeface="微软雅黑" charset="-122"/>
                    <a:sym typeface="+mn-ea"/>
                  </a:rPr>
                  <a:t> </a:t>
                </a:r>
                <a:r>
                  <a:rPr kumimoji="1" lang="zh-CN" altLang="en-US" dirty="0">
                    <a:solidFill>
                      <a:srgbClr val="215FC3"/>
                    </a:solidFill>
                    <a:latin typeface="微软雅黑" charset="-122"/>
                    <a:ea typeface="微软雅黑" charset="-122"/>
                    <a:cs typeface="微软雅黑" charset="-122"/>
                    <a:sym typeface="+mn-ea"/>
                  </a:rPr>
                  <a:t>模型</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Model</a:t>
                </a:r>
                <a:r>
                  <a:rPr kumimoji="1" lang="zh-CN" altLang="en-US" dirty="0">
                    <a:latin typeface="微软雅黑" charset="-122"/>
                    <a:ea typeface="微软雅黑" charset="-122"/>
                    <a:cs typeface="微软雅黑" charset="-122"/>
                    <a:sym typeface="+mn-ea"/>
                  </a:rPr>
                  <a:t>）：参与者对观察到的系统环境建立的模拟模型。</a:t>
                </a:r>
                <a:endParaRPr kumimoji="1" lang="zh-CN" altLang="en-US" dirty="0">
                  <a:latin typeface="微软雅黑" charset="-122"/>
                  <a:ea typeface="微软雅黑" charset="-122"/>
                  <a:cs typeface="微软雅黑" charset="-122"/>
                </a:endParaRPr>
              </a:p>
              <a:p>
                <a:pPr marL="1200150" lvl="3"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马尔科夫决策过程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𝑆</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𝐴</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𝑅</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oMath>
                </a14:m>
                <a:r>
                  <a:rPr lang="zh-CN" altLang="en-US">
                    <a:latin typeface="微软雅黑" charset="-122"/>
                    <a:ea typeface="微软雅黑" charset="-122"/>
                    <a:cs typeface="微软雅黑" charset="-122"/>
                  </a:rPr>
                  <a:t>为</a:t>
                </a:r>
                <a:r>
                  <a:rPr lang="zh-CN" altLang="en-US">
                    <a:latin typeface="微软雅黑" charset="-122"/>
                    <a:ea typeface="微软雅黑" charset="-122"/>
                    <a:cs typeface="微软雅黑" charset="-122"/>
                    <a:sym typeface="+mn-ea"/>
                  </a:rPr>
                  <a:t>折现因子</a:t>
                </a:r>
                <a:endParaRPr lang="en-US" altLang="zh-CN" i="1">
                  <a:latin typeface="微软雅黑" charset="-122"/>
                  <a:ea typeface="微软雅黑" charset="-122"/>
                  <a:cs typeface="微软雅黑"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388620" y="3602990"/>
                <a:ext cx="8046720" cy="260921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ff00a68-e042-4360-b8fd-bb7e3cef2fd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ff00a68-e042-4360-b8fd-bb7e3cef2fdf}"/>
  <p:tag name="TABLE_ENDDRAG_ORIGIN_RECT" val="918*441"/>
  <p:tag name="TABLE_ENDDRAG_RECT" val="22*65*918*4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15FC3"/>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6300</Words>
  <Application>Microsoft Macintosh PowerPoint</Application>
  <PresentationFormat>宽屏</PresentationFormat>
  <Paragraphs>618</Paragraphs>
  <Slides>52</Slides>
  <Notes>10</Notes>
  <HiddenSlides>3</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52</vt:i4>
      </vt:variant>
    </vt:vector>
  </HeadingPairs>
  <TitlesOfParts>
    <vt:vector size="65" baseType="lpstr">
      <vt:lpstr>DengXian</vt:lpstr>
      <vt:lpstr>黑体</vt:lpstr>
      <vt:lpstr>微软雅黑</vt:lpstr>
      <vt:lpstr>微软雅黑</vt:lpstr>
      <vt:lpstr>FZFangSong-Z02S</vt:lpstr>
      <vt:lpstr>FZXiaoBiaoSong-B05</vt:lpstr>
      <vt:lpstr>Microsoft YaHei Light</vt:lpstr>
      <vt:lpstr>Source Han Sans CN</vt:lpstr>
      <vt:lpstr>Arial</vt:lpstr>
      <vt:lpstr>Cambria Math</vt:lpstr>
      <vt:lpstr>Open Sans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Ramanda Galang Bryantama</dc:creator>
  <cp:lastModifiedBy>Microsoft Office User</cp:lastModifiedBy>
  <cp:revision>563</cp:revision>
  <dcterms:created xsi:type="dcterms:W3CDTF">2021-06-18T09:24:27Z</dcterms:created>
  <dcterms:modified xsi:type="dcterms:W3CDTF">2021-12-10T02:30:50Z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